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3"/>
  </p:notesMasterIdLst>
  <p:sldIdLst>
    <p:sldId id="256" r:id="rId2"/>
    <p:sldId id="258" r:id="rId3"/>
    <p:sldId id="259" r:id="rId4"/>
    <p:sldId id="260" r:id="rId5"/>
    <p:sldId id="261" r:id="rId6"/>
    <p:sldId id="262" r:id="rId7"/>
    <p:sldId id="264" r:id="rId8"/>
    <p:sldId id="265" r:id="rId9"/>
    <p:sldId id="266" r:id="rId10"/>
    <p:sldId id="267" r:id="rId11"/>
    <p:sldId id="268" r:id="rId12"/>
    <p:sldId id="269" r:id="rId13"/>
    <p:sldId id="257" r:id="rId14"/>
    <p:sldId id="272" r:id="rId15"/>
    <p:sldId id="273" r:id="rId16"/>
    <p:sldId id="274" r:id="rId17"/>
    <p:sldId id="275" r:id="rId18"/>
    <p:sldId id="276" r:id="rId19"/>
    <p:sldId id="277" r:id="rId20"/>
    <p:sldId id="279"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5"/>
    <p:restoredTop sz="94690"/>
  </p:normalViewPr>
  <p:slideViewPr>
    <p:cSldViewPr snapToGrid="0">
      <p:cViewPr>
        <p:scale>
          <a:sx n="104" d="100"/>
          <a:sy n="104" d="100"/>
        </p:scale>
        <p:origin x="672" y="1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14E80-85AA-1443-BDC2-BB8B4F567C93}" type="datetimeFigureOut">
              <a:rPr kumimoji="1" lang="zh-CN" altLang="en-US" smtClean="0"/>
              <a:t>2023/5/8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8C315-A8F0-4F46-8FB9-B7FA3187CA45}" type="slidenum">
              <a:rPr kumimoji="1" lang="zh-CN" altLang="en-US" smtClean="0"/>
              <a:t>‹#›</a:t>
            </a:fld>
            <a:endParaRPr kumimoji="1" lang="zh-CN" altLang="en-US"/>
          </a:p>
        </p:txBody>
      </p:sp>
    </p:spTree>
    <p:extLst>
      <p:ext uri="{BB962C8B-B14F-4D97-AF65-F5344CB8AC3E}">
        <p14:creationId xmlns:p14="http://schemas.microsoft.com/office/powerpoint/2010/main" val="2790540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F8C315-A8F0-4F46-8FB9-B7FA3187CA45}" type="slidenum">
              <a:rPr kumimoji="1" lang="zh-CN" altLang="en-US" smtClean="0"/>
              <a:t>2</a:t>
            </a:fld>
            <a:endParaRPr kumimoji="1" lang="zh-CN" altLang="en-US"/>
          </a:p>
        </p:txBody>
      </p:sp>
    </p:spTree>
    <p:extLst>
      <p:ext uri="{BB962C8B-B14F-4D97-AF65-F5344CB8AC3E}">
        <p14:creationId xmlns:p14="http://schemas.microsoft.com/office/powerpoint/2010/main" val="346555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have seen that outliers are extraordinary data that are separated from the main body of the data.</a:t>
            </a:r>
          </a:p>
          <a:p>
            <a:endParaRPr kumimoji="1" lang="en-US" altLang="zh-CN" dirty="0"/>
          </a:p>
          <a:p>
            <a:r>
              <a:rPr kumimoji="1" lang="en-US" altLang="zh-CN" dirty="0"/>
              <a:t>However, we have so far identified outliers rather informally by looking at the data directly, or at a column graph of the data.</a:t>
            </a:r>
            <a:endParaRPr kumimoji="1" lang="zh-CN" altLang="en-US" dirty="0"/>
          </a:p>
        </p:txBody>
      </p:sp>
      <p:sp>
        <p:nvSpPr>
          <p:cNvPr id="4" name="灯片编号占位符 3"/>
          <p:cNvSpPr>
            <a:spLocks noGrp="1"/>
          </p:cNvSpPr>
          <p:nvPr>
            <p:ph type="sldNum" sz="quarter" idx="5"/>
          </p:nvPr>
        </p:nvSpPr>
        <p:spPr/>
        <p:txBody>
          <a:bodyPr/>
          <a:lstStyle/>
          <a:p>
            <a:fld id="{7DF8C315-A8F0-4F46-8FB9-B7FA3187CA45}" type="slidenum">
              <a:rPr kumimoji="1" lang="zh-CN" altLang="en-US" smtClean="0"/>
              <a:t>4</a:t>
            </a:fld>
            <a:endParaRPr kumimoji="1" lang="zh-CN" altLang="en-US"/>
          </a:p>
        </p:txBody>
      </p:sp>
    </p:spTree>
    <p:extLst>
      <p:ext uri="{BB962C8B-B14F-4D97-AF65-F5344CB8AC3E}">
        <p14:creationId xmlns:p14="http://schemas.microsoft.com/office/powerpoint/2010/main" val="272428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All of my friends did a good job. I believe you've all got a fundamental understanding of outliers. Yet we've just scratch the surface of this vital concept, 1 which is inevitable when it comes to statistics. So now, after having introduced you the notion and ways and means of identifying and visualizing them, the burden of talking about how to deal with it falls on my shoulder.</a:t>
            </a:r>
          </a:p>
        </p:txBody>
      </p:sp>
      <p:sp>
        <p:nvSpPr>
          <p:cNvPr id="4" name="灯片编号占位符 3"/>
          <p:cNvSpPr>
            <a:spLocks noGrp="1"/>
          </p:cNvSpPr>
          <p:nvPr>
            <p:ph type="sldNum" sz="quarter" idx="5"/>
          </p:nvPr>
        </p:nvSpPr>
        <p:spPr/>
        <p:txBody>
          <a:bodyPr/>
          <a:lstStyle/>
          <a:p>
            <a:fld id="{7DF8C315-A8F0-4F46-8FB9-B7FA3187CA45}" type="slidenum">
              <a:rPr kumimoji="1" lang="zh-CN" altLang="en-US" smtClean="0"/>
              <a:t>20</a:t>
            </a:fld>
            <a:endParaRPr kumimoji="1" lang="zh-CN" altLang="en-US"/>
          </a:p>
        </p:txBody>
      </p:sp>
    </p:spTree>
    <p:extLst>
      <p:ext uri="{BB962C8B-B14F-4D97-AF65-F5344CB8AC3E}">
        <p14:creationId xmlns:p14="http://schemas.microsoft.com/office/powerpoint/2010/main" val="3754403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Upon encountering deviated data,1 we should ask ourselves a question: Does it has a</a:t>
            </a:r>
            <a:r>
              <a:rPr kumimoji="1" lang="zh-CN" altLang="en-US" dirty="0"/>
              <a:t> </a:t>
            </a:r>
            <a:r>
              <a:rPr kumimoji="1" lang="en-US" altLang="zh-CN" dirty="0"/>
              <a:t>interpretation?</a:t>
            </a:r>
          </a:p>
          <a:p>
            <a:r>
              <a:rPr lang="en-US" altLang="zh-CN" b="0" i="0" dirty="0">
                <a:solidFill>
                  <a:srgbClr val="24292F"/>
                </a:solidFill>
                <a:effectLst/>
                <a:latin typeface="ali-55"/>
              </a:rPr>
              <a:t>1 Perhaps the outlier represents a high-income earner living in this location, 1 or maybe it’s a measurement error. </a:t>
            </a:r>
          </a:p>
          <a:p>
            <a:endParaRPr lang="en-US" altLang="zh-CN" b="0" i="0" dirty="0">
              <a:solidFill>
                <a:srgbClr val="24292F"/>
              </a:solidFill>
              <a:effectLst/>
              <a:latin typeface="ali-55"/>
            </a:endParaRPr>
          </a:p>
          <a:p>
            <a:r>
              <a:rPr kumimoji="1" lang="en-US" altLang="zh-CN" b="0" i="0" dirty="0">
                <a:solidFill>
                  <a:srgbClr val="24292F"/>
                </a:solidFill>
                <a:effectLst/>
                <a:latin typeface="ali-55"/>
              </a:rPr>
              <a:t>1 And then, before excluding the data, you’ll have to consider the consequences of doing so by looking into the data size, or the meaning of the unexpected value. </a:t>
            </a:r>
            <a:r>
              <a:rPr lang="en-US" altLang="zh-CN" b="0" i="0" dirty="0">
                <a:solidFill>
                  <a:srgbClr val="24292F"/>
                </a:solidFill>
                <a:effectLst/>
                <a:latin typeface="ali-55"/>
              </a:rPr>
              <a:t>Removing outliers could significantly alter the distribution of the data, and possibly turn the conclusions drawn from the analysis upside down.</a:t>
            </a:r>
          </a:p>
          <a:p>
            <a:endParaRPr lang="en-US" altLang="zh-CN" b="0" i="0" dirty="0">
              <a:solidFill>
                <a:srgbClr val="24292F"/>
              </a:solidFill>
              <a:effectLst/>
              <a:latin typeface="ali-55"/>
            </a:endParaRPr>
          </a:p>
          <a:p>
            <a:r>
              <a:rPr lang="en-US" altLang="zh-CN" b="0" i="0" dirty="0">
                <a:solidFill>
                  <a:srgbClr val="24292F"/>
                </a:solidFill>
                <a:effectLst/>
                <a:latin typeface="ali-55"/>
              </a:rPr>
              <a:t>1 And if you decide to keep the anomalies in your data set, you may transform your data using different approaches.</a:t>
            </a:r>
          </a:p>
          <a:p>
            <a:r>
              <a:rPr lang="en-US" altLang="zh-CN" b="0" i="0" dirty="0">
                <a:solidFill>
                  <a:srgbClr val="24292F"/>
                </a:solidFill>
                <a:effectLst/>
                <a:latin typeface="ali-55"/>
              </a:rPr>
              <a:t>By applying them, their discrepancies can be modified.</a:t>
            </a:r>
          </a:p>
          <a:p>
            <a:endParaRPr lang="en-US" altLang="zh-CN" b="0" i="0" dirty="0">
              <a:solidFill>
                <a:srgbClr val="24292F"/>
              </a:solidFill>
              <a:effectLst/>
              <a:latin typeface="ali-55"/>
            </a:endParaRPr>
          </a:p>
          <a:p>
            <a:r>
              <a:rPr lang="en-US" altLang="zh-CN" b="0" i="0" dirty="0">
                <a:solidFill>
                  <a:srgbClr val="24292F"/>
                </a:solidFill>
                <a:effectLst/>
                <a:latin typeface="ali-55"/>
              </a:rPr>
              <a:t>Above all, we should be cautious dealing with outliers, think twice before doing anything to raw data.</a:t>
            </a:r>
          </a:p>
          <a:p>
            <a:endParaRPr lang="en-US" altLang="zh-CN" b="0" i="0" dirty="0">
              <a:solidFill>
                <a:srgbClr val="24292F"/>
              </a:solidFill>
              <a:effectLst/>
              <a:latin typeface="ali-55"/>
            </a:endParaRPr>
          </a:p>
          <a:p>
            <a:r>
              <a:rPr lang="en-US" altLang="zh-CN" b="0" i="0" dirty="0">
                <a:solidFill>
                  <a:srgbClr val="24292F"/>
                </a:solidFill>
                <a:effectLst/>
                <a:latin typeface="ali-55"/>
              </a:rPr>
              <a:t>Well, I believe this is the end of the our presentation. Thanks for your attention and time. If you have any question, you can raise it now.</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7DF8C315-A8F0-4F46-8FB9-B7FA3187CA45}" type="slidenum">
              <a:rPr kumimoji="1" lang="zh-CN" altLang="en-US" smtClean="0"/>
              <a:t>21</a:t>
            </a:fld>
            <a:endParaRPr kumimoji="1" lang="zh-CN" altLang="en-US"/>
          </a:p>
        </p:txBody>
      </p:sp>
    </p:spTree>
    <p:extLst>
      <p:ext uri="{BB962C8B-B14F-4D97-AF65-F5344CB8AC3E}">
        <p14:creationId xmlns:p14="http://schemas.microsoft.com/office/powerpoint/2010/main" val="2100830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1830738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3504535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223717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377163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336044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366089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1956476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138828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3632933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21638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C3EC7D-ECCA-5F4A-B8CF-78A420B924A2}" type="datetimeFigureOut">
              <a:rPr kumimoji="1" lang="zh-CN" altLang="en-US" smtClean="0"/>
              <a:t>2023/5/8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1363676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3EC7D-ECCA-5F4A-B8CF-78A420B924A2}" type="datetimeFigureOut">
              <a:rPr kumimoji="1" lang="zh-CN" altLang="en-US" smtClean="0"/>
              <a:t>2023/5/8</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4A3D8D-8D5E-3449-83C5-30FF685E25F1}" type="slidenum">
              <a:rPr kumimoji="1" lang="zh-CN" altLang="en-US" smtClean="0"/>
              <a:t>‹#›</a:t>
            </a:fld>
            <a:endParaRPr kumimoji="1" lang="zh-CN" altLang="en-US"/>
          </a:p>
        </p:txBody>
      </p:sp>
    </p:spTree>
    <p:extLst>
      <p:ext uri="{BB962C8B-B14F-4D97-AF65-F5344CB8AC3E}">
        <p14:creationId xmlns:p14="http://schemas.microsoft.com/office/powerpoint/2010/main" val="323566514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DD9DF3-C04F-7C0F-BCD1-DDD687750881}"/>
              </a:ext>
            </a:extLst>
          </p:cNvPr>
          <p:cNvSpPr>
            <a:spLocks noGrp="1"/>
          </p:cNvSpPr>
          <p:nvPr>
            <p:ph type="ctrTitle"/>
          </p:nvPr>
        </p:nvSpPr>
        <p:spPr/>
        <p:txBody>
          <a:bodyPr/>
          <a:lstStyle/>
          <a:p>
            <a:r>
              <a:rPr kumimoji="1" lang="en-US" altLang="zh-CN" dirty="0"/>
              <a:t>The Presentation</a:t>
            </a:r>
            <a:endParaRPr kumimoji="1" lang="zh-CN" altLang="en-US" dirty="0"/>
          </a:p>
        </p:txBody>
      </p:sp>
      <p:sp>
        <p:nvSpPr>
          <p:cNvPr id="3" name="副标题 2">
            <a:extLst>
              <a:ext uri="{FF2B5EF4-FFF2-40B4-BE49-F238E27FC236}">
                <a16:creationId xmlns:a16="http://schemas.microsoft.com/office/drawing/2014/main" id="{A85735DC-488C-FA04-396D-3DA1ABFF42F6}"/>
              </a:ext>
            </a:extLst>
          </p:cNvPr>
          <p:cNvSpPr>
            <a:spLocks noGrp="1"/>
          </p:cNvSpPr>
          <p:nvPr>
            <p:ph type="subTitle" idx="1"/>
          </p:nvPr>
        </p:nvSpPr>
        <p:spPr/>
        <p:txBody>
          <a:bodyPr/>
          <a:lstStyle/>
          <a:p>
            <a:r>
              <a:rPr kumimoji="1" lang="en-US" altLang="zh-CN" dirty="0"/>
              <a:t>Chp13G,H</a:t>
            </a:r>
            <a:endParaRPr kumimoji="1" lang="zh-CN" altLang="en-US" dirty="0"/>
          </a:p>
        </p:txBody>
      </p:sp>
    </p:spTree>
    <p:extLst>
      <p:ext uri="{BB962C8B-B14F-4D97-AF65-F5344CB8AC3E}">
        <p14:creationId xmlns:p14="http://schemas.microsoft.com/office/powerpoint/2010/main" val="3079294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形用户界面, 应用程序&#10;&#10;描述已自动生成">
            <a:extLst>
              <a:ext uri="{FF2B5EF4-FFF2-40B4-BE49-F238E27FC236}">
                <a16:creationId xmlns:a16="http://schemas.microsoft.com/office/drawing/2014/main" id="{FFBB9D79-886E-82BF-4B73-04154FE0397D}"/>
              </a:ext>
            </a:extLst>
          </p:cNvPr>
          <p:cNvPicPr>
            <a:picLocks noChangeAspect="1"/>
          </p:cNvPicPr>
          <p:nvPr/>
        </p:nvPicPr>
        <p:blipFill rotWithShape="1">
          <a:blip r:embed="rId2"/>
          <a:srcRect r="39256"/>
          <a:stretch/>
        </p:blipFill>
        <p:spPr>
          <a:xfrm>
            <a:off x="0" y="0"/>
            <a:ext cx="7770200" cy="4389120"/>
          </a:xfrm>
          <a:prstGeom prst="rect">
            <a:avLst/>
          </a:prstGeom>
        </p:spPr>
      </p:pic>
      <p:pic>
        <p:nvPicPr>
          <p:cNvPr id="5" name="图片 4" descr="图表, 箱线图&#10;&#10;描述已自动生成">
            <a:extLst>
              <a:ext uri="{FF2B5EF4-FFF2-40B4-BE49-F238E27FC236}">
                <a16:creationId xmlns:a16="http://schemas.microsoft.com/office/drawing/2014/main" id="{1D4B8B1F-EBC0-89AF-2ED6-EF26676816FB}"/>
              </a:ext>
            </a:extLst>
          </p:cNvPr>
          <p:cNvPicPr>
            <a:picLocks noChangeAspect="1"/>
          </p:cNvPicPr>
          <p:nvPr/>
        </p:nvPicPr>
        <p:blipFill rotWithShape="1">
          <a:blip r:embed="rId3"/>
          <a:srcRect l="9102" t="34255" b="5737"/>
          <a:stretch/>
        </p:blipFill>
        <p:spPr>
          <a:xfrm>
            <a:off x="3127169" y="4452875"/>
            <a:ext cx="8879094" cy="1905063"/>
          </a:xfrm>
          <a:prstGeom prst="rect">
            <a:avLst/>
          </a:prstGeom>
        </p:spPr>
      </p:pic>
      <p:sp>
        <p:nvSpPr>
          <p:cNvPr id="6" name="文本框 5">
            <a:extLst>
              <a:ext uri="{FF2B5EF4-FFF2-40B4-BE49-F238E27FC236}">
                <a16:creationId xmlns:a16="http://schemas.microsoft.com/office/drawing/2014/main" id="{DF32D229-3DCF-6CAC-C939-5E4758F39F80}"/>
              </a:ext>
            </a:extLst>
          </p:cNvPr>
          <p:cNvSpPr txBox="1"/>
          <p:nvPr/>
        </p:nvSpPr>
        <p:spPr>
          <a:xfrm>
            <a:off x="7646670" y="1005840"/>
            <a:ext cx="4359593" cy="1569660"/>
          </a:xfrm>
          <a:prstGeom prst="rect">
            <a:avLst/>
          </a:prstGeom>
          <a:noFill/>
        </p:spPr>
        <p:txBody>
          <a:bodyPr wrap="square" rtlCol="0">
            <a:spAutoFit/>
          </a:bodyPr>
          <a:lstStyle/>
          <a:p>
            <a:pPr marL="342900" indent="-342900">
              <a:buAutoNum type="alphaLcPeriod"/>
            </a:pPr>
            <a:r>
              <a:rPr kumimoji="1" lang="en-US" altLang="zh-CN" sz="2400" dirty="0"/>
              <a:t>Median = 10, Q1 = 8, Q3 = 13</a:t>
            </a:r>
          </a:p>
          <a:p>
            <a:pPr marL="342900" indent="-342900">
              <a:buAutoNum type="alphaLcPeriod"/>
            </a:pPr>
            <a:r>
              <a:rPr kumimoji="1" lang="en-US" altLang="zh-CN" sz="2400" dirty="0"/>
              <a:t>IQR = 5</a:t>
            </a:r>
          </a:p>
          <a:p>
            <a:pPr marL="342900" indent="-342900">
              <a:buAutoNum type="alphaLcPeriod"/>
            </a:pPr>
            <a:r>
              <a:rPr kumimoji="1" lang="en-US" altLang="zh-CN" sz="2400" dirty="0"/>
              <a:t>Lower = 0.5, Upper = 20.5, 22 is an outlier</a:t>
            </a:r>
          </a:p>
        </p:txBody>
      </p:sp>
    </p:spTree>
    <p:extLst>
      <p:ext uri="{BB962C8B-B14F-4D97-AF65-F5344CB8AC3E}">
        <p14:creationId xmlns:p14="http://schemas.microsoft.com/office/powerpoint/2010/main" val="3597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A1877-8330-A0C2-559E-14E2693E3F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15B404B-C593-1CD6-A424-F8C6D8497611}"/>
              </a:ext>
            </a:extLst>
          </p:cNvPr>
          <p:cNvSpPr>
            <a:spLocks noGrp="1"/>
          </p:cNvSpPr>
          <p:nvPr>
            <p:ph idx="1"/>
          </p:nvPr>
        </p:nvSpPr>
        <p:spPr/>
        <p:txBody>
          <a:bodyPr/>
          <a:lstStyle/>
          <a:p>
            <a:endParaRPr kumimoji="1" lang="zh-CN" altLang="en-US" dirty="0"/>
          </a:p>
        </p:txBody>
      </p:sp>
      <p:pic>
        <p:nvPicPr>
          <p:cNvPr id="4" name="图片 3" descr="文本&#10;&#10;描述已自动生成">
            <a:extLst>
              <a:ext uri="{FF2B5EF4-FFF2-40B4-BE49-F238E27FC236}">
                <a16:creationId xmlns:a16="http://schemas.microsoft.com/office/drawing/2014/main" id="{1837CDAF-F534-C3E8-BE8C-47233F774BCA}"/>
              </a:ext>
            </a:extLst>
          </p:cNvPr>
          <p:cNvPicPr>
            <a:picLocks noChangeAspect="1"/>
          </p:cNvPicPr>
          <p:nvPr/>
        </p:nvPicPr>
        <p:blipFill rotWithShape="1">
          <a:blip r:embed="rId2"/>
          <a:srcRect r="2773" b="7449"/>
          <a:stretch/>
        </p:blipFill>
        <p:spPr>
          <a:xfrm>
            <a:off x="-730999" y="0"/>
            <a:ext cx="13042737" cy="3302988"/>
          </a:xfrm>
          <a:prstGeom prst="rect">
            <a:avLst/>
          </a:prstGeom>
        </p:spPr>
      </p:pic>
      <p:pic>
        <p:nvPicPr>
          <p:cNvPr id="5" name="图片 4" descr="图表, 箱线图&#10;&#10;描述已自动生成">
            <a:extLst>
              <a:ext uri="{FF2B5EF4-FFF2-40B4-BE49-F238E27FC236}">
                <a16:creationId xmlns:a16="http://schemas.microsoft.com/office/drawing/2014/main" id="{308319B2-1C1C-CC3F-91EF-8892DE4FBA98}"/>
              </a:ext>
            </a:extLst>
          </p:cNvPr>
          <p:cNvPicPr>
            <a:picLocks noChangeAspect="1"/>
          </p:cNvPicPr>
          <p:nvPr/>
        </p:nvPicPr>
        <p:blipFill>
          <a:blip r:embed="rId3"/>
          <a:stretch>
            <a:fillRect/>
          </a:stretch>
        </p:blipFill>
        <p:spPr>
          <a:xfrm>
            <a:off x="571535" y="3427585"/>
            <a:ext cx="11048929" cy="3302987"/>
          </a:xfrm>
          <a:prstGeom prst="rect">
            <a:avLst/>
          </a:prstGeom>
        </p:spPr>
      </p:pic>
    </p:spTree>
    <p:extLst>
      <p:ext uri="{BB962C8B-B14F-4D97-AF65-F5344CB8AC3E}">
        <p14:creationId xmlns:p14="http://schemas.microsoft.com/office/powerpoint/2010/main" val="122770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514EB-D14D-98D6-C632-F1C994AE15F5}"/>
              </a:ext>
            </a:extLst>
          </p:cNvPr>
          <p:cNvSpPr>
            <a:spLocks noGrp="1"/>
          </p:cNvSpPr>
          <p:nvPr>
            <p:ph type="title"/>
          </p:nvPr>
        </p:nvSpPr>
        <p:spPr/>
        <p:txBody>
          <a:bodyPr>
            <a:normAutofit/>
          </a:bodyPr>
          <a:lstStyle/>
          <a:p>
            <a:r>
              <a:rPr kumimoji="1" lang="en-US" altLang="zh-CN" sz="4000" dirty="0"/>
              <a:t>Visualization</a:t>
            </a:r>
            <a:endParaRPr kumimoji="1" lang="zh-CN" altLang="en-US" sz="4000" dirty="0"/>
          </a:p>
        </p:txBody>
      </p:sp>
      <p:sp>
        <p:nvSpPr>
          <p:cNvPr id="3" name="内容占位符 2">
            <a:extLst>
              <a:ext uri="{FF2B5EF4-FFF2-40B4-BE49-F238E27FC236}">
                <a16:creationId xmlns:a16="http://schemas.microsoft.com/office/drawing/2014/main" id="{03D3F6D9-23E7-E8B0-717B-CDD0C39D2C3A}"/>
              </a:ext>
            </a:extLst>
          </p:cNvPr>
          <p:cNvSpPr>
            <a:spLocks noGrp="1"/>
          </p:cNvSpPr>
          <p:nvPr>
            <p:ph idx="1"/>
          </p:nvPr>
        </p:nvSpPr>
        <p:spPr/>
        <p:txBody>
          <a:bodyPr>
            <a:normAutofit/>
          </a:bodyPr>
          <a:lstStyle/>
          <a:p>
            <a:pPr marL="0" indent="0">
              <a:buNone/>
            </a:pPr>
            <a:r>
              <a:rPr kumimoji="1" lang="en-US" altLang="zh-CN" sz="3200" dirty="0"/>
              <a:t>A parallel box and whisker diagram or parallel box plot enables us to make a </a:t>
            </a:r>
            <a:r>
              <a:rPr kumimoji="1" lang="en-US" altLang="zh-CN" sz="3200" dirty="0">
                <a:highlight>
                  <a:srgbClr val="FFFF00"/>
                </a:highlight>
              </a:rPr>
              <a:t>visual comparison</a:t>
            </a:r>
            <a:r>
              <a:rPr kumimoji="1" lang="en-US" altLang="zh-CN" sz="3200" dirty="0"/>
              <a:t> of the distributions of two data sets. We can easily compare descriptive statistics such as their </a:t>
            </a:r>
            <a:r>
              <a:rPr kumimoji="1" lang="en-US" altLang="zh-CN" sz="3200" dirty="0">
                <a:highlight>
                  <a:srgbClr val="FFFF00"/>
                </a:highlight>
              </a:rPr>
              <a:t>median, range, and interquartile range</a:t>
            </a:r>
            <a:r>
              <a:rPr kumimoji="1" lang="en-US" altLang="zh-CN" sz="3200" dirty="0"/>
              <a:t>.</a:t>
            </a:r>
            <a:endParaRPr kumimoji="1" lang="zh-CN" altLang="en-US" sz="3200" dirty="0"/>
          </a:p>
        </p:txBody>
      </p:sp>
      <p:pic>
        <p:nvPicPr>
          <p:cNvPr id="5" name="Picture 2" descr="CPM Homework Help : CC1 Problem 8-56">
            <a:extLst>
              <a:ext uri="{FF2B5EF4-FFF2-40B4-BE49-F238E27FC236}">
                <a16:creationId xmlns:a16="http://schemas.microsoft.com/office/drawing/2014/main" id="{B7339F87-A10E-F7B4-C752-06D20AE14C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781" b="26979"/>
          <a:stretch/>
        </p:blipFill>
        <p:spPr bwMode="auto">
          <a:xfrm>
            <a:off x="2979661" y="3951289"/>
            <a:ext cx="6232678" cy="222567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6B61CC9-D58F-F62A-0A4C-18AF0FC06612}"/>
              </a:ext>
            </a:extLst>
          </p:cNvPr>
          <p:cNvSpPr txBox="1"/>
          <p:nvPr/>
        </p:nvSpPr>
        <p:spPr>
          <a:xfrm>
            <a:off x="4864837" y="566241"/>
            <a:ext cx="6691424" cy="923330"/>
          </a:xfrm>
          <a:prstGeom prst="rect">
            <a:avLst/>
          </a:prstGeom>
          <a:noFill/>
        </p:spPr>
        <p:txBody>
          <a:bodyPr wrap="square" rtlCol="0">
            <a:spAutoFit/>
          </a:bodyPr>
          <a:lstStyle/>
          <a:p>
            <a:r>
              <a:rPr lang="en-US" altLang="zh-CN" sz="5400" b="1" dirty="0">
                <a:solidFill>
                  <a:srgbClr val="FF0000"/>
                </a:solidFill>
                <a:latin typeface="Arial Black" panose="020B0A04020102020204" pitchFamily="34" charset="0"/>
              </a:rPr>
              <a:t>Easy to Compare!</a:t>
            </a:r>
            <a:endParaRPr lang="zh-CN" altLang="en-US" sz="5400"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25997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D68487D-E98E-EB39-28C6-3505A4D508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477" t="5090" r="1839" b="70822"/>
          <a:stretch/>
        </p:blipFill>
        <p:spPr>
          <a:xfrm>
            <a:off x="345171" y="404566"/>
            <a:ext cx="11690886" cy="3512214"/>
          </a:xfrm>
        </p:spPr>
      </p:pic>
      <p:pic>
        <p:nvPicPr>
          <p:cNvPr id="7" name="图片 6">
            <a:extLst>
              <a:ext uri="{FF2B5EF4-FFF2-40B4-BE49-F238E27FC236}">
                <a16:creationId xmlns:a16="http://schemas.microsoft.com/office/drawing/2014/main" id="{0E431162-31EF-1B7E-04D5-DD994828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71" y="3916781"/>
            <a:ext cx="5527091" cy="2354249"/>
          </a:xfrm>
          <a:prstGeom prst="rect">
            <a:avLst/>
          </a:prstGeom>
        </p:spPr>
      </p:pic>
      <p:pic>
        <p:nvPicPr>
          <p:cNvPr id="9" name="图片 8">
            <a:extLst>
              <a:ext uri="{FF2B5EF4-FFF2-40B4-BE49-F238E27FC236}">
                <a16:creationId xmlns:a16="http://schemas.microsoft.com/office/drawing/2014/main" id="{2F22C0A9-6B94-6A16-EE2C-42FB327E1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6914" y="3916782"/>
            <a:ext cx="6049142" cy="2354248"/>
          </a:xfrm>
          <a:prstGeom prst="rect">
            <a:avLst/>
          </a:prstGeom>
        </p:spPr>
      </p:pic>
    </p:spTree>
    <p:extLst>
      <p:ext uri="{BB962C8B-B14F-4D97-AF65-F5344CB8AC3E}">
        <p14:creationId xmlns:p14="http://schemas.microsoft.com/office/powerpoint/2010/main" val="240001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402BD-4598-5466-6929-BBD30C7E87E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A015580-C63C-AB81-48F9-6B61EBFAB4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7511"/>
          <a:stretch/>
        </p:blipFill>
        <p:spPr>
          <a:xfrm>
            <a:off x="0" y="258344"/>
            <a:ext cx="12199976" cy="2353340"/>
          </a:xfrm>
        </p:spPr>
      </p:pic>
      <p:pic>
        <p:nvPicPr>
          <p:cNvPr id="7" name="图片 6">
            <a:extLst>
              <a:ext uri="{FF2B5EF4-FFF2-40B4-BE49-F238E27FC236}">
                <a16:creationId xmlns:a16="http://schemas.microsoft.com/office/drawing/2014/main" id="{FBAB2912-9242-23E2-19A4-75DFA0785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 y="4178349"/>
            <a:ext cx="12192000" cy="918327"/>
          </a:xfrm>
          <a:prstGeom prst="rect">
            <a:avLst/>
          </a:prstGeom>
        </p:spPr>
      </p:pic>
      <p:pic>
        <p:nvPicPr>
          <p:cNvPr id="3" name="图片 2">
            <a:extLst>
              <a:ext uri="{FF2B5EF4-FFF2-40B4-BE49-F238E27FC236}">
                <a16:creationId xmlns:a16="http://schemas.microsoft.com/office/drawing/2014/main" id="{D76BD6A5-E993-B726-668A-98FDC004A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267" y="2611684"/>
            <a:ext cx="6629400" cy="1564854"/>
          </a:xfrm>
          <a:prstGeom prst="rect">
            <a:avLst/>
          </a:prstGeom>
        </p:spPr>
      </p:pic>
      <p:pic>
        <p:nvPicPr>
          <p:cNvPr id="4" name="图片 3">
            <a:extLst>
              <a:ext uri="{FF2B5EF4-FFF2-40B4-BE49-F238E27FC236}">
                <a16:creationId xmlns:a16="http://schemas.microsoft.com/office/drawing/2014/main" id="{9BDED150-98E3-269D-B711-870331D62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267" y="5324081"/>
            <a:ext cx="4985006" cy="838243"/>
          </a:xfrm>
          <a:prstGeom prst="rect">
            <a:avLst/>
          </a:prstGeom>
        </p:spPr>
      </p:pic>
    </p:spTree>
    <p:extLst>
      <p:ext uri="{BB962C8B-B14F-4D97-AF65-F5344CB8AC3E}">
        <p14:creationId xmlns:p14="http://schemas.microsoft.com/office/powerpoint/2010/main" val="14181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6B478-C205-EAC3-B663-5BEFD41767C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0CB0B58B-A2F5-9157-B237-C034163D61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309990" cy="6858001"/>
          </a:xfrm>
        </p:spPr>
      </p:pic>
      <p:sp>
        <p:nvSpPr>
          <p:cNvPr id="3" name="文本框 2">
            <a:extLst>
              <a:ext uri="{FF2B5EF4-FFF2-40B4-BE49-F238E27FC236}">
                <a16:creationId xmlns:a16="http://schemas.microsoft.com/office/drawing/2014/main" id="{EB5CB34B-2FDD-5470-3554-60F6DF5C4718}"/>
              </a:ext>
            </a:extLst>
          </p:cNvPr>
          <p:cNvSpPr txBox="1"/>
          <p:nvPr/>
        </p:nvSpPr>
        <p:spPr>
          <a:xfrm flipH="1">
            <a:off x="5815654" y="2601433"/>
            <a:ext cx="1357779" cy="369332"/>
          </a:xfrm>
          <a:prstGeom prst="rect">
            <a:avLst/>
          </a:prstGeom>
          <a:noFill/>
        </p:spPr>
        <p:txBody>
          <a:bodyPr wrap="square" rtlCol="0">
            <a:spAutoFit/>
          </a:bodyPr>
          <a:lstStyle/>
          <a:p>
            <a:r>
              <a:rPr lang="en-US" altLang="zh-CN" b="1" dirty="0">
                <a:solidFill>
                  <a:srgbClr val="FF0000"/>
                </a:solidFill>
                <a:latin typeface="Arial Black" panose="020B0A04020102020204" pitchFamily="34" charset="0"/>
              </a:rPr>
              <a:t>Discrete</a:t>
            </a:r>
            <a:endParaRPr lang="zh-CN" altLang="en-US"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357403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BAA9D-48FF-1B39-37D3-64812E5758F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2481A6C-A76A-4743-0714-CFC42952EE5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299" r="-31"/>
          <a:stretch/>
        </p:blipFill>
        <p:spPr>
          <a:xfrm>
            <a:off x="629264" y="3648740"/>
            <a:ext cx="4856609" cy="3209260"/>
          </a:xfrm>
        </p:spPr>
      </p:pic>
      <p:pic>
        <p:nvPicPr>
          <p:cNvPr id="7" name="图片 6">
            <a:extLst>
              <a:ext uri="{FF2B5EF4-FFF2-40B4-BE49-F238E27FC236}">
                <a16:creationId xmlns:a16="http://schemas.microsoft.com/office/drawing/2014/main" id="{0DD4749B-2370-8EFB-C0F4-081BED3F3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51" y="3648740"/>
            <a:ext cx="4648837" cy="3209260"/>
          </a:xfrm>
          <a:prstGeom prst="rect">
            <a:avLst/>
          </a:prstGeom>
        </p:spPr>
      </p:pic>
      <p:pic>
        <p:nvPicPr>
          <p:cNvPr id="4" name="图片 3">
            <a:extLst>
              <a:ext uri="{FF2B5EF4-FFF2-40B4-BE49-F238E27FC236}">
                <a16:creationId xmlns:a16="http://schemas.microsoft.com/office/drawing/2014/main" id="{25ACD0E7-A867-969C-203C-10391FCB7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0"/>
            <a:ext cx="4554325" cy="3429000"/>
          </a:xfrm>
          <a:prstGeom prst="rect">
            <a:avLst/>
          </a:prstGeom>
        </p:spPr>
      </p:pic>
      <p:pic>
        <p:nvPicPr>
          <p:cNvPr id="8" name="图片 7">
            <a:extLst>
              <a:ext uri="{FF2B5EF4-FFF2-40B4-BE49-F238E27FC236}">
                <a16:creationId xmlns:a16="http://schemas.microsoft.com/office/drawing/2014/main" id="{AE0E7338-06C8-C895-6C07-2F9499ADF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3873" y="0"/>
            <a:ext cx="4513234" cy="3429000"/>
          </a:xfrm>
          <a:prstGeom prst="rect">
            <a:avLst/>
          </a:prstGeom>
        </p:spPr>
      </p:pic>
    </p:spTree>
    <p:extLst>
      <p:ext uri="{BB962C8B-B14F-4D97-AF65-F5344CB8AC3E}">
        <p14:creationId xmlns:p14="http://schemas.microsoft.com/office/powerpoint/2010/main" val="66736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24304-3E13-A98C-750A-66684832F67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485A331-DDA6-3A94-B21E-10F54D26809D}"/>
              </a:ext>
            </a:extLst>
          </p:cNvPr>
          <p:cNvSpPr>
            <a:spLocks noGrp="1"/>
          </p:cNvSpPr>
          <p:nvPr>
            <p:ph idx="1"/>
          </p:nvPr>
        </p:nvSpPr>
        <p:spPr/>
        <p:txBody>
          <a:bodyPr/>
          <a:lstStyle/>
          <a:p>
            <a:endParaRPr lang="zh-CN" altLang="en-US"/>
          </a:p>
        </p:txBody>
      </p:sp>
      <p:pic>
        <p:nvPicPr>
          <p:cNvPr id="4" name="内容占位符 4">
            <a:extLst>
              <a:ext uri="{FF2B5EF4-FFF2-40B4-BE49-F238E27FC236}">
                <a16:creationId xmlns:a16="http://schemas.microsoft.com/office/drawing/2014/main" id="{943D7701-8A79-3D51-FDF9-FB1440A85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309990" cy="6858001"/>
          </a:xfrm>
          <a:prstGeom prst="rect">
            <a:avLst/>
          </a:prstGeom>
        </p:spPr>
      </p:pic>
      <p:pic>
        <p:nvPicPr>
          <p:cNvPr id="5" name="图片 4">
            <a:extLst>
              <a:ext uri="{FF2B5EF4-FFF2-40B4-BE49-F238E27FC236}">
                <a16:creationId xmlns:a16="http://schemas.microsoft.com/office/drawing/2014/main" id="{8AEF8BFE-045E-C4C0-FF75-6D32BB30D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730" y="3046228"/>
            <a:ext cx="4818260" cy="3811772"/>
          </a:xfrm>
          <a:prstGeom prst="rect">
            <a:avLst/>
          </a:prstGeom>
        </p:spPr>
      </p:pic>
      <p:sp>
        <p:nvSpPr>
          <p:cNvPr id="6" name="文本框 5">
            <a:extLst>
              <a:ext uri="{FF2B5EF4-FFF2-40B4-BE49-F238E27FC236}">
                <a16:creationId xmlns:a16="http://schemas.microsoft.com/office/drawing/2014/main" id="{EC76A66E-E0D7-AF29-E34B-1EC09AEA5B66}"/>
              </a:ext>
            </a:extLst>
          </p:cNvPr>
          <p:cNvSpPr txBox="1"/>
          <p:nvPr/>
        </p:nvSpPr>
        <p:spPr>
          <a:xfrm>
            <a:off x="10122194" y="3584484"/>
            <a:ext cx="2069806" cy="646331"/>
          </a:xfrm>
          <a:prstGeom prst="rect">
            <a:avLst/>
          </a:prstGeom>
          <a:noFill/>
        </p:spPr>
        <p:txBody>
          <a:bodyPr wrap="square" rtlCol="0">
            <a:spAutoFit/>
          </a:bodyPr>
          <a:lstStyle/>
          <a:p>
            <a:r>
              <a:rPr lang="en-US" altLang="zh-CN" b="1" dirty="0">
                <a:solidFill>
                  <a:srgbClr val="FF0000"/>
                </a:solidFill>
                <a:latin typeface="Arial Black" panose="020B0A04020102020204" pitchFamily="34" charset="0"/>
              </a:rPr>
              <a:t>Approximately</a:t>
            </a:r>
          </a:p>
          <a:p>
            <a:r>
              <a:rPr lang="en-US" altLang="zh-CN" b="1" dirty="0">
                <a:solidFill>
                  <a:srgbClr val="FF0000"/>
                </a:solidFill>
                <a:latin typeface="Arial Black" panose="020B0A04020102020204" pitchFamily="34" charset="0"/>
              </a:rPr>
              <a:t>Symmetrical</a:t>
            </a:r>
            <a:endParaRPr lang="zh-CN" altLang="en-US" b="1" dirty="0">
              <a:solidFill>
                <a:srgbClr val="FF0000"/>
              </a:solidFill>
              <a:latin typeface="Arial Black" panose="020B0A04020102020204" pitchFamily="34" charset="0"/>
            </a:endParaRPr>
          </a:p>
        </p:txBody>
      </p:sp>
      <p:sp>
        <p:nvSpPr>
          <p:cNvPr id="7" name="文本框 6">
            <a:extLst>
              <a:ext uri="{FF2B5EF4-FFF2-40B4-BE49-F238E27FC236}">
                <a16:creationId xmlns:a16="http://schemas.microsoft.com/office/drawing/2014/main" id="{C2B33AF0-663F-F6A7-8673-1E4DCD25F2FC}"/>
              </a:ext>
            </a:extLst>
          </p:cNvPr>
          <p:cNvSpPr txBox="1"/>
          <p:nvPr/>
        </p:nvSpPr>
        <p:spPr>
          <a:xfrm>
            <a:off x="10526232" y="5530632"/>
            <a:ext cx="2069806" cy="646331"/>
          </a:xfrm>
          <a:prstGeom prst="rect">
            <a:avLst/>
          </a:prstGeom>
          <a:noFill/>
        </p:spPr>
        <p:txBody>
          <a:bodyPr wrap="square" rtlCol="0">
            <a:spAutoFit/>
          </a:bodyPr>
          <a:lstStyle/>
          <a:p>
            <a:r>
              <a:rPr lang="en-US" altLang="zh-CN" b="1" dirty="0">
                <a:solidFill>
                  <a:srgbClr val="FF0000"/>
                </a:solidFill>
                <a:latin typeface="Arial Black" panose="020B0A04020102020204" pitchFamily="34" charset="0"/>
              </a:rPr>
              <a:t>Positively skewed</a:t>
            </a:r>
          </a:p>
        </p:txBody>
      </p:sp>
    </p:spTree>
    <p:extLst>
      <p:ext uri="{BB962C8B-B14F-4D97-AF65-F5344CB8AC3E}">
        <p14:creationId xmlns:p14="http://schemas.microsoft.com/office/powerpoint/2010/main" val="1237507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D09D30-674E-A6B6-BFC2-0F276E315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3220"/>
            <a:ext cx="9004763" cy="2032104"/>
          </a:xfrm>
          <a:prstGeom prst="rect">
            <a:avLst/>
          </a:prstGeom>
        </p:spPr>
      </p:pic>
      <p:pic>
        <p:nvPicPr>
          <p:cNvPr id="5" name="内容占位符 4">
            <a:extLst>
              <a:ext uri="{FF2B5EF4-FFF2-40B4-BE49-F238E27FC236}">
                <a16:creationId xmlns:a16="http://schemas.microsoft.com/office/drawing/2014/main" id="{09B29BC7-36E0-8705-EC5E-F4709C985856}"/>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80935" r="50479" b="13458"/>
          <a:stretch/>
        </p:blipFill>
        <p:spPr>
          <a:xfrm>
            <a:off x="838200" y="4258768"/>
            <a:ext cx="5394251" cy="384508"/>
          </a:xfrm>
          <a:prstGeom prst="rect">
            <a:avLst/>
          </a:prstGeom>
        </p:spPr>
      </p:pic>
      <p:pic>
        <p:nvPicPr>
          <p:cNvPr id="6" name="内容占位符 4">
            <a:extLst>
              <a:ext uri="{FF2B5EF4-FFF2-40B4-BE49-F238E27FC236}">
                <a16:creationId xmlns:a16="http://schemas.microsoft.com/office/drawing/2014/main" id="{07DF9AC7-A741-AA6B-5302-FD5D5E837F9E}"/>
              </a:ext>
            </a:extLst>
          </p:cNvPr>
          <p:cNvPicPr>
            <a:picLocks noChangeAspect="1"/>
          </p:cNvPicPr>
          <p:nvPr/>
        </p:nvPicPr>
        <p:blipFill rotWithShape="1">
          <a:blip r:embed="rId3">
            <a:extLst>
              <a:ext uri="{28A0092B-C50C-407E-A947-70E740481C1C}">
                <a14:useLocalDpi xmlns:a14="http://schemas.microsoft.com/office/drawing/2010/main" val="0"/>
              </a:ext>
            </a:extLst>
          </a:blip>
          <a:srcRect l="5640" t="69373" r="40025" b="19753"/>
          <a:stretch/>
        </p:blipFill>
        <p:spPr>
          <a:xfrm>
            <a:off x="838200" y="667510"/>
            <a:ext cx="6688666" cy="745710"/>
          </a:xfrm>
          <a:prstGeom prst="rect">
            <a:avLst/>
          </a:prstGeom>
        </p:spPr>
      </p:pic>
      <p:pic>
        <p:nvPicPr>
          <p:cNvPr id="8" name="图片 7">
            <a:extLst>
              <a:ext uri="{FF2B5EF4-FFF2-40B4-BE49-F238E27FC236}">
                <a16:creationId xmlns:a16="http://schemas.microsoft.com/office/drawing/2014/main" id="{560EF71E-0008-0B0F-1C47-DFE45C80F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765295"/>
            <a:ext cx="5860726" cy="1102105"/>
          </a:xfrm>
          <a:prstGeom prst="rect">
            <a:avLst/>
          </a:prstGeom>
        </p:spPr>
      </p:pic>
      <p:pic>
        <p:nvPicPr>
          <p:cNvPr id="3" name="图片 2">
            <a:extLst>
              <a:ext uri="{FF2B5EF4-FFF2-40B4-BE49-F238E27FC236}">
                <a16:creationId xmlns:a16="http://schemas.microsoft.com/office/drawing/2014/main" id="{D5F94194-4AE7-9FC7-A9D4-CD815F2B9197}"/>
              </a:ext>
            </a:extLst>
          </p:cNvPr>
          <p:cNvPicPr>
            <a:picLocks noChangeAspect="1"/>
          </p:cNvPicPr>
          <p:nvPr/>
        </p:nvPicPr>
        <p:blipFill>
          <a:blip r:embed="rId5"/>
          <a:stretch>
            <a:fillRect/>
          </a:stretch>
        </p:blipFill>
        <p:spPr>
          <a:xfrm>
            <a:off x="7129849" y="4566071"/>
            <a:ext cx="4876800" cy="622300"/>
          </a:xfrm>
          <a:prstGeom prst="rect">
            <a:avLst/>
          </a:prstGeom>
        </p:spPr>
      </p:pic>
      <p:pic>
        <p:nvPicPr>
          <p:cNvPr id="9" name="图片 8">
            <a:extLst>
              <a:ext uri="{FF2B5EF4-FFF2-40B4-BE49-F238E27FC236}">
                <a16:creationId xmlns:a16="http://schemas.microsoft.com/office/drawing/2014/main" id="{0131B497-06E1-3904-F231-F2D9FC28EAE3}"/>
              </a:ext>
            </a:extLst>
          </p:cNvPr>
          <p:cNvPicPr>
            <a:picLocks noChangeAspect="1"/>
          </p:cNvPicPr>
          <p:nvPr/>
        </p:nvPicPr>
        <p:blipFill>
          <a:blip r:embed="rId6"/>
          <a:stretch>
            <a:fillRect/>
          </a:stretch>
        </p:blipFill>
        <p:spPr>
          <a:xfrm>
            <a:off x="8120449" y="5188371"/>
            <a:ext cx="2895600" cy="330200"/>
          </a:xfrm>
          <a:prstGeom prst="rect">
            <a:avLst/>
          </a:prstGeom>
        </p:spPr>
      </p:pic>
    </p:spTree>
    <p:extLst>
      <p:ext uri="{BB962C8B-B14F-4D97-AF65-F5344CB8AC3E}">
        <p14:creationId xmlns:p14="http://schemas.microsoft.com/office/powerpoint/2010/main" val="3078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4">
            <a:extLst>
              <a:ext uri="{FF2B5EF4-FFF2-40B4-BE49-F238E27FC236}">
                <a16:creationId xmlns:a16="http://schemas.microsoft.com/office/drawing/2014/main" id="{125E8DB3-B927-9DF8-8F85-3938B6056541}"/>
              </a:ext>
            </a:extLst>
          </p:cNvPr>
          <p:cNvPicPr>
            <a:picLocks noChangeAspect="1"/>
          </p:cNvPicPr>
          <p:nvPr/>
        </p:nvPicPr>
        <p:blipFill rotWithShape="1">
          <a:blip r:embed="rId2">
            <a:extLst>
              <a:ext uri="{28A0092B-C50C-407E-A947-70E740481C1C}">
                <a14:useLocalDpi xmlns:a14="http://schemas.microsoft.com/office/drawing/2010/main" val="0"/>
              </a:ext>
            </a:extLst>
          </a:blip>
          <a:srcRect t="94393" r="45355"/>
          <a:stretch/>
        </p:blipFill>
        <p:spPr>
          <a:xfrm>
            <a:off x="0" y="3694671"/>
            <a:ext cx="6726866" cy="384508"/>
          </a:xfrm>
          <a:prstGeom prst="rect">
            <a:avLst/>
          </a:prstGeom>
        </p:spPr>
      </p:pic>
      <p:pic>
        <p:nvPicPr>
          <p:cNvPr id="4" name="内容占位符 4">
            <a:extLst>
              <a:ext uri="{FF2B5EF4-FFF2-40B4-BE49-F238E27FC236}">
                <a16:creationId xmlns:a16="http://schemas.microsoft.com/office/drawing/2014/main" id="{F72075A4-20B0-B172-9DAC-02ECDD5D96A4}"/>
              </a:ext>
            </a:extLst>
          </p:cNvPr>
          <p:cNvPicPr>
            <a:picLocks noChangeAspect="1"/>
          </p:cNvPicPr>
          <p:nvPr/>
        </p:nvPicPr>
        <p:blipFill rotWithShape="1">
          <a:blip r:embed="rId2">
            <a:extLst>
              <a:ext uri="{28A0092B-C50C-407E-A947-70E740481C1C}">
                <a14:useLocalDpi xmlns:a14="http://schemas.microsoft.com/office/drawing/2010/main" val="0"/>
              </a:ext>
            </a:extLst>
          </a:blip>
          <a:srcRect l="1" t="87235" r="53934" b="6255"/>
          <a:stretch/>
        </p:blipFill>
        <p:spPr>
          <a:xfrm>
            <a:off x="0" y="53402"/>
            <a:ext cx="5670698" cy="446456"/>
          </a:xfrm>
          <a:prstGeom prst="rect">
            <a:avLst/>
          </a:prstGeom>
        </p:spPr>
      </p:pic>
      <p:pic>
        <p:nvPicPr>
          <p:cNvPr id="6" name="内容占位符 5">
            <a:extLst>
              <a:ext uri="{FF2B5EF4-FFF2-40B4-BE49-F238E27FC236}">
                <a16:creationId xmlns:a16="http://schemas.microsoft.com/office/drawing/2014/main" id="{8D198D4A-B703-3CA5-B62F-DF1FB857C4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291" y="563989"/>
            <a:ext cx="9963662" cy="2883048"/>
          </a:xfrm>
        </p:spPr>
      </p:pic>
      <p:sp>
        <p:nvSpPr>
          <p:cNvPr id="8" name="文本框 7">
            <a:extLst>
              <a:ext uri="{FF2B5EF4-FFF2-40B4-BE49-F238E27FC236}">
                <a16:creationId xmlns:a16="http://schemas.microsoft.com/office/drawing/2014/main" id="{33CFBCC0-8F8A-A481-0BFA-028D90ED9584}"/>
              </a:ext>
            </a:extLst>
          </p:cNvPr>
          <p:cNvSpPr txBox="1"/>
          <p:nvPr/>
        </p:nvSpPr>
        <p:spPr>
          <a:xfrm>
            <a:off x="1198126" y="4326813"/>
            <a:ext cx="6138531" cy="646331"/>
          </a:xfrm>
          <a:prstGeom prst="rect">
            <a:avLst/>
          </a:prstGeom>
          <a:noFill/>
        </p:spPr>
        <p:txBody>
          <a:bodyPr wrap="square" rtlCol="0">
            <a:spAutoFit/>
          </a:bodyPr>
          <a:lstStyle/>
          <a:p>
            <a:r>
              <a:rPr lang="en-US" altLang="zh-CN" dirty="0">
                <a:solidFill>
                  <a:srgbClr val="FF0000"/>
                </a:solidFill>
                <a:latin typeface="Arial Black" panose="020B0A04020102020204" pitchFamily="34" charset="0"/>
              </a:rPr>
              <a:t>Emil is more consistent with her scoring</a:t>
            </a:r>
          </a:p>
          <a:p>
            <a:r>
              <a:rPr lang="en-US" altLang="zh-CN" dirty="0">
                <a:solidFill>
                  <a:srgbClr val="FF0000"/>
                </a:solidFill>
                <a:latin typeface="Arial Black" panose="020B0A04020102020204" pitchFamily="34" charset="0"/>
              </a:rPr>
              <a:t>Emil is the steadier player among the two</a:t>
            </a:r>
            <a:endParaRPr lang="zh-CN" altLang="en-US"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2174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ACFBD84-5F1B-550D-2840-710B9DF50E71}"/>
              </a:ext>
            </a:extLst>
          </p:cNvPr>
          <p:cNvSpPr txBox="1"/>
          <p:nvPr/>
        </p:nvSpPr>
        <p:spPr>
          <a:xfrm>
            <a:off x="7532710" y="1982450"/>
            <a:ext cx="4018344" cy="1446550"/>
          </a:xfrm>
          <a:prstGeom prst="rect">
            <a:avLst/>
          </a:prstGeom>
          <a:noFill/>
        </p:spPr>
        <p:txBody>
          <a:bodyPr wrap="none" rtlCol="0">
            <a:spAutoFit/>
          </a:bodyPr>
          <a:lstStyle/>
          <a:p>
            <a:r>
              <a:rPr lang="en-US" altLang="zh-CN" sz="4400" dirty="0"/>
              <a:t>——</a:t>
            </a:r>
            <a:r>
              <a:rPr lang="zh-CN" altLang="en-US" sz="4400" dirty="0"/>
              <a:t>John Finley</a:t>
            </a:r>
          </a:p>
          <a:p>
            <a:endParaRPr kumimoji="1" lang="zh-CN" altLang="en-US" sz="4400" dirty="0"/>
          </a:p>
        </p:txBody>
      </p:sp>
      <p:sp>
        <p:nvSpPr>
          <p:cNvPr id="12" name="文本框 11">
            <a:extLst>
              <a:ext uri="{FF2B5EF4-FFF2-40B4-BE49-F238E27FC236}">
                <a16:creationId xmlns:a16="http://schemas.microsoft.com/office/drawing/2014/main" id="{5DDB5EAF-E0EF-4731-4B76-A64D49321784}"/>
              </a:ext>
            </a:extLst>
          </p:cNvPr>
          <p:cNvSpPr txBox="1"/>
          <p:nvPr/>
        </p:nvSpPr>
        <p:spPr>
          <a:xfrm>
            <a:off x="493536" y="521201"/>
            <a:ext cx="11204927" cy="769441"/>
          </a:xfrm>
          <a:prstGeom prst="rect">
            <a:avLst/>
          </a:prstGeom>
          <a:noFill/>
        </p:spPr>
        <p:txBody>
          <a:bodyPr wrap="none" rtlCol="0">
            <a:spAutoFit/>
          </a:bodyPr>
          <a:lstStyle/>
          <a:p>
            <a:r>
              <a:rPr lang="en-US" altLang="zh-CN" sz="4400" dirty="0"/>
              <a:t>Maturity is the capacity to endure uncertainty.</a:t>
            </a:r>
            <a:endParaRPr kumimoji="1" lang="zh-CN" altLang="en-US" sz="4400" dirty="0"/>
          </a:p>
        </p:txBody>
      </p:sp>
    </p:spTree>
    <p:extLst>
      <p:ext uri="{BB962C8B-B14F-4D97-AF65-F5344CB8AC3E}">
        <p14:creationId xmlns:p14="http://schemas.microsoft.com/office/powerpoint/2010/main" val="30950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2500"/>
                            </p:stCondLst>
                            <p:childTnLst>
                              <p:par>
                                <p:cTn id="13" presetID="41" presetClass="entr" presetSubtype="0" fill="hold" grpId="1"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anim calcmode="lin" valueType="num">
                                      <p:cBhvr>
                                        <p:cTn id="1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2895E-977B-38F8-2C3E-3A0EB34AB165}"/>
              </a:ext>
            </a:extLst>
          </p:cNvPr>
          <p:cNvSpPr>
            <a:spLocks noGrp="1"/>
          </p:cNvSpPr>
          <p:nvPr>
            <p:ph type="title"/>
          </p:nvPr>
        </p:nvSpPr>
        <p:spPr/>
        <p:txBody>
          <a:bodyPr/>
          <a:lstStyle/>
          <a:p>
            <a:r>
              <a:rPr kumimoji="1" lang="en-US" altLang="zh-CN" dirty="0"/>
              <a:t>Outliers? Outliers!</a:t>
            </a:r>
            <a:endParaRPr kumimoji="1" lang="zh-CN" altLang="en-US" dirty="0"/>
          </a:p>
        </p:txBody>
      </p:sp>
      <p:pic>
        <p:nvPicPr>
          <p:cNvPr id="5" name="内容占位符 4">
            <a:extLst>
              <a:ext uri="{FF2B5EF4-FFF2-40B4-BE49-F238E27FC236}">
                <a16:creationId xmlns:a16="http://schemas.microsoft.com/office/drawing/2014/main" id="{5B48411E-010B-AEA2-54E9-11A9579A22B5}"/>
              </a:ext>
            </a:extLst>
          </p:cNvPr>
          <p:cNvPicPr>
            <a:picLocks noGrp="1" noChangeAspect="1"/>
          </p:cNvPicPr>
          <p:nvPr>
            <p:ph idx="1"/>
          </p:nvPr>
        </p:nvPicPr>
        <p:blipFill>
          <a:blip r:embed="rId3"/>
          <a:stretch>
            <a:fillRect/>
          </a:stretch>
        </p:blipFill>
        <p:spPr>
          <a:xfrm>
            <a:off x="231061" y="2471738"/>
            <a:ext cx="5686828" cy="3157536"/>
          </a:xfrm>
        </p:spPr>
      </p:pic>
      <p:pic>
        <p:nvPicPr>
          <p:cNvPr id="7" name="图片 6">
            <a:extLst>
              <a:ext uri="{FF2B5EF4-FFF2-40B4-BE49-F238E27FC236}">
                <a16:creationId xmlns:a16="http://schemas.microsoft.com/office/drawing/2014/main" id="{8F28D7D0-0A62-334C-E18A-AC789A890431}"/>
              </a:ext>
            </a:extLst>
          </p:cNvPr>
          <p:cNvPicPr>
            <a:picLocks noChangeAspect="1"/>
          </p:cNvPicPr>
          <p:nvPr/>
        </p:nvPicPr>
        <p:blipFill>
          <a:blip r:embed="rId4"/>
          <a:stretch>
            <a:fillRect/>
          </a:stretch>
        </p:blipFill>
        <p:spPr>
          <a:xfrm>
            <a:off x="5917889" y="2471738"/>
            <a:ext cx="6096000" cy="3048000"/>
          </a:xfrm>
          <a:prstGeom prst="rect">
            <a:avLst/>
          </a:prstGeom>
        </p:spPr>
      </p:pic>
      <p:sp>
        <p:nvSpPr>
          <p:cNvPr id="8" name="椭圆 7">
            <a:extLst>
              <a:ext uri="{FF2B5EF4-FFF2-40B4-BE49-F238E27FC236}">
                <a16:creationId xmlns:a16="http://schemas.microsoft.com/office/drawing/2014/main" id="{EF0D8299-0DCD-7DDA-47C9-3B4532E939E1}"/>
              </a:ext>
            </a:extLst>
          </p:cNvPr>
          <p:cNvSpPr/>
          <p:nvPr/>
        </p:nvSpPr>
        <p:spPr>
          <a:xfrm>
            <a:off x="7857534" y="2837793"/>
            <a:ext cx="321616" cy="5912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9763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97942-EA14-A65E-AE54-6059A8A1E3F7}"/>
              </a:ext>
            </a:extLst>
          </p:cNvPr>
          <p:cNvSpPr>
            <a:spLocks noGrp="1"/>
          </p:cNvSpPr>
          <p:nvPr>
            <p:ph type="title"/>
          </p:nvPr>
        </p:nvSpPr>
        <p:spPr/>
        <p:txBody>
          <a:bodyPr/>
          <a:lstStyle/>
          <a:p>
            <a:r>
              <a:rPr kumimoji="1" lang="en-US" altLang="zh-CN" dirty="0"/>
              <a:t>Outliers? Outliers!</a:t>
            </a:r>
            <a:endParaRPr kumimoji="1" lang="zh-CN" altLang="en-US" dirty="0"/>
          </a:p>
        </p:txBody>
      </p:sp>
      <p:sp>
        <p:nvSpPr>
          <p:cNvPr id="3" name="内容占位符 2">
            <a:extLst>
              <a:ext uri="{FF2B5EF4-FFF2-40B4-BE49-F238E27FC236}">
                <a16:creationId xmlns:a16="http://schemas.microsoft.com/office/drawing/2014/main" id="{973FFE86-983D-7B8A-855D-E7DD6FEA9C5C}"/>
              </a:ext>
            </a:extLst>
          </p:cNvPr>
          <p:cNvSpPr>
            <a:spLocks noGrp="1"/>
          </p:cNvSpPr>
          <p:nvPr>
            <p:ph idx="1"/>
          </p:nvPr>
        </p:nvSpPr>
        <p:spPr>
          <a:xfrm>
            <a:off x="838200" y="1825625"/>
            <a:ext cx="5513173" cy="509802"/>
          </a:xfrm>
        </p:spPr>
        <p:txBody>
          <a:bodyPr/>
          <a:lstStyle/>
          <a:p>
            <a:pPr marL="0" indent="0">
              <a:buNone/>
            </a:pPr>
            <a:r>
              <a:rPr kumimoji="1" lang="en-US" altLang="zh-CN" dirty="0"/>
              <a:t>1. Look for a plausible explanation</a:t>
            </a:r>
            <a:endParaRPr kumimoji="1" lang="zh-CN" altLang="en-US" dirty="0"/>
          </a:p>
        </p:txBody>
      </p:sp>
      <p:pic>
        <p:nvPicPr>
          <p:cNvPr id="5" name="图片 4">
            <a:extLst>
              <a:ext uri="{FF2B5EF4-FFF2-40B4-BE49-F238E27FC236}">
                <a16:creationId xmlns:a16="http://schemas.microsoft.com/office/drawing/2014/main" id="{76F8FD34-4EC6-05B6-47E7-A32B8A09B082}"/>
              </a:ext>
            </a:extLst>
          </p:cNvPr>
          <p:cNvPicPr>
            <a:picLocks noChangeAspect="1"/>
          </p:cNvPicPr>
          <p:nvPr/>
        </p:nvPicPr>
        <p:blipFill>
          <a:blip r:embed="rId3"/>
          <a:stretch>
            <a:fillRect/>
          </a:stretch>
        </p:blipFill>
        <p:spPr>
          <a:xfrm>
            <a:off x="7440829" y="522605"/>
            <a:ext cx="3912971" cy="2606039"/>
          </a:xfrm>
          <a:prstGeom prst="rect">
            <a:avLst/>
          </a:prstGeom>
        </p:spPr>
      </p:pic>
      <p:pic>
        <p:nvPicPr>
          <p:cNvPr id="7" name="图片 6">
            <a:extLst>
              <a:ext uri="{FF2B5EF4-FFF2-40B4-BE49-F238E27FC236}">
                <a16:creationId xmlns:a16="http://schemas.microsoft.com/office/drawing/2014/main" id="{5ADF879B-0783-D934-5458-80D60D2E2AD2}"/>
              </a:ext>
            </a:extLst>
          </p:cNvPr>
          <p:cNvPicPr>
            <a:picLocks noChangeAspect="1"/>
          </p:cNvPicPr>
          <p:nvPr/>
        </p:nvPicPr>
        <p:blipFill>
          <a:blip r:embed="rId4"/>
          <a:stretch>
            <a:fillRect/>
          </a:stretch>
        </p:blipFill>
        <p:spPr>
          <a:xfrm>
            <a:off x="7526295" y="3115962"/>
            <a:ext cx="3742038" cy="3742038"/>
          </a:xfrm>
          <a:prstGeom prst="rect">
            <a:avLst/>
          </a:prstGeom>
        </p:spPr>
      </p:pic>
      <p:sp>
        <p:nvSpPr>
          <p:cNvPr id="8" name="文本框 7">
            <a:extLst>
              <a:ext uri="{FF2B5EF4-FFF2-40B4-BE49-F238E27FC236}">
                <a16:creationId xmlns:a16="http://schemas.microsoft.com/office/drawing/2014/main" id="{571A0F24-4EF3-723F-DBE9-9AC85A0CB073}"/>
              </a:ext>
            </a:extLst>
          </p:cNvPr>
          <p:cNvSpPr txBox="1"/>
          <p:nvPr/>
        </p:nvSpPr>
        <p:spPr>
          <a:xfrm>
            <a:off x="-1828800" y="2508422"/>
            <a:ext cx="184731" cy="369332"/>
          </a:xfrm>
          <a:prstGeom prst="rect">
            <a:avLst/>
          </a:prstGeom>
          <a:noFill/>
        </p:spPr>
        <p:txBody>
          <a:bodyPr wrap="none" rtlCol="0">
            <a:spAutoFit/>
          </a:bodyPr>
          <a:lstStyle/>
          <a:p>
            <a:endParaRPr kumimoji="1" lang="zh-CN" altLang="en-US"/>
          </a:p>
        </p:txBody>
      </p:sp>
      <p:sp>
        <p:nvSpPr>
          <p:cNvPr id="9" name="内容占位符 2">
            <a:extLst>
              <a:ext uri="{FF2B5EF4-FFF2-40B4-BE49-F238E27FC236}">
                <a16:creationId xmlns:a16="http://schemas.microsoft.com/office/drawing/2014/main" id="{82A4A72A-95E4-3A44-68FC-10E0EA7CF24F}"/>
              </a:ext>
            </a:extLst>
          </p:cNvPr>
          <p:cNvSpPr txBox="1">
            <a:spLocks/>
          </p:cNvSpPr>
          <p:nvPr/>
        </p:nvSpPr>
        <p:spPr>
          <a:xfrm>
            <a:off x="838199" y="2405965"/>
            <a:ext cx="5513173"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dirty="0"/>
              <a:t>2. Find out the impact of removing, including data size, the meaning of the data</a:t>
            </a:r>
            <a:endParaRPr kumimoji="1" lang="zh-CN" altLang="en-US" dirty="0"/>
          </a:p>
        </p:txBody>
      </p:sp>
      <p:sp>
        <p:nvSpPr>
          <p:cNvPr id="10" name="内容占位符 2">
            <a:extLst>
              <a:ext uri="{FF2B5EF4-FFF2-40B4-BE49-F238E27FC236}">
                <a16:creationId xmlns:a16="http://schemas.microsoft.com/office/drawing/2014/main" id="{FD671FBD-61A5-CC1E-D214-812CFF4DA5F0}"/>
              </a:ext>
            </a:extLst>
          </p:cNvPr>
          <p:cNvSpPr txBox="1">
            <a:spLocks/>
          </p:cNvSpPr>
          <p:nvPr/>
        </p:nvSpPr>
        <p:spPr>
          <a:xfrm>
            <a:off x="838199" y="3802066"/>
            <a:ext cx="5513173" cy="106670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dirty="0"/>
              <a:t>3. Transform data with </a:t>
            </a:r>
          </a:p>
          <a:p>
            <a:pPr marL="0" indent="0">
              <a:buFont typeface="Arial" panose="020B0604020202020204" pitchFamily="34" charset="0"/>
              <a:buNone/>
            </a:pPr>
            <a:r>
              <a:rPr lang="en-US" altLang="zh-CN" b="0" i="0" dirty="0">
                <a:solidFill>
                  <a:srgbClr val="24292F"/>
                </a:solidFill>
                <a:effectLst/>
                <a:latin typeface="ali-55"/>
              </a:rPr>
              <a:t>log transforms or </a:t>
            </a:r>
            <a:r>
              <a:rPr lang="en-US" altLang="zh-CN" b="0" i="0" dirty="0" err="1">
                <a:solidFill>
                  <a:srgbClr val="24292F"/>
                </a:solidFill>
                <a:effectLst/>
                <a:latin typeface="ali-55"/>
              </a:rPr>
              <a:t>Winsorization</a:t>
            </a:r>
            <a:r>
              <a:rPr kumimoji="1" lang="en-US" altLang="zh-CN" dirty="0"/>
              <a:t> 	</a:t>
            </a:r>
            <a:endParaRPr kumimoji="1" lang="zh-CN" altLang="en-US" dirty="0"/>
          </a:p>
        </p:txBody>
      </p:sp>
      <p:sp>
        <p:nvSpPr>
          <p:cNvPr id="11" name="文本框 10">
            <a:extLst>
              <a:ext uri="{FF2B5EF4-FFF2-40B4-BE49-F238E27FC236}">
                <a16:creationId xmlns:a16="http://schemas.microsoft.com/office/drawing/2014/main" id="{ADC6A0D5-7E0C-041E-CAF5-38A482A434B3}"/>
              </a:ext>
            </a:extLst>
          </p:cNvPr>
          <p:cNvSpPr txBox="1"/>
          <p:nvPr/>
        </p:nvSpPr>
        <p:spPr>
          <a:xfrm>
            <a:off x="6718351" y="2654297"/>
            <a:ext cx="6691424" cy="923330"/>
          </a:xfrm>
          <a:prstGeom prst="rect">
            <a:avLst/>
          </a:prstGeom>
          <a:noFill/>
        </p:spPr>
        <p:txBody>
          <a:bodyPr wrap="square" rtlCol="0">
            <a:spAutoFit/>
          </a:bodyPr>
          <a:lstStyle/>
          <a:p>
            <a:r>
              <a:rPr lang="en-US" altLang="zh-CN" sz="5400" b="1" dirty="0">
                <a:solidFill>
                  <a:srgbClr val="FF0000"/>
                </a:solidFill>
                <a:latin typeface="Arial Black" panose="020B0A04020102020204" pitchFamily="34" charset="0"/>
              </a:rPr>
              <a:t>Think Twice!</a:t>
            </a:r>
            <a:endParaRPr lang="zh-CN" altLang="en-US" sz="5400"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52492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65D03-3B38-9015-56A2-A9C2D4A874BE}"/>
              </a:ext>
            </a:extLst>
          </p:cNvPr>
          <p:cNvSpPr>
            <a:spLocks noGrp="1"/>
          </p:cNvSpPr>
          <p:nvPr>
            <p:ph type="title"/>
          </p:nvPr>
        </p:nvSpPr>
        <p:spPr>
          <a:xfrm>
            <a:off x="1408324" y="365124"/>
            <a:ext cx="3050754" cy="1325563"/>
          </a:xfrm>
        </p:spPr>
        <p:txBody>
          <a:bodyPr/>
          <a:lstStyle/>
          <a:p>
            <a:r>
              <a:rPr kumimoji="1" lang="en-US" altLang="zh-CN" dirty="0"/>
              <a:t>uncertainty</a:t>
            </a:r>
            <a:endParaRPr kumimoji="1" lang="zh-CN" altLang="en-US" dirty="0"/>
          </a:p>
        </p:txBody>
      </p:sp>
      <p:sp>
        <p:nvSpPr>
          <p:cNvPr id="7" name="标题 1">
            <a:extLst>
              <a:ext uri="{FF2B5EF4-FFF2-40B4-BE49-F238E27FC236}">
                <a16:creationId xmlns:a16="http://schemas.microsoft.com/office/drawing/2014/main" id="{2CDA5E86-07F2-6D22-CF34-29719216A5D7}"/>
              </a:ext>
            </a:extLst>
          </p:cNvPr>
          <p:cNvSpPr txBox="1">
            <a:spLocks/>
          </p:cNvSpPr>
          <p:nvPr/>
        </p:nvSpPr>
        <p:spPr>
          <a:xfrm>
            <a:off x="7732923" y="365124"/>
            <a:ext cx="2017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outlier</a:t>
            </a:r>
            <a:endParaRPr kumimoji="1" lang="zh-CN" altLang="en-US" dirty="0"/>
          </a:p>
        </p:txBody>
      </p:sp>
    </p:spTree>
    <p:extLst>
      <p:ext uri="{BB962C8B-B14F-4D97-AF65-F5344CB8AC3E}">
        <p14:creationId xmlns:p14="http://schemas.microsoft.com/office/powerpoint/2010/main" val="4000959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A1175-888D-1F14-8608-529E76835CF4}"/>
              </a:ext>
            </a:extLst>
          </p:cNvPr>
          <p:cNvSpPr>
            <a:spLocks noGrp="1"/>
          </p:cNvSpPr>
          <p:nvPr>
            <p:ph type="title"/>
          </p:nvPr>
        </p:nvSpPr>
        <p:spPr/>
        <p:txBody>
          <a:bodyPr/>
          <a:lstStyle/>
          <a:p>
            <a:r>
              <a:rPr kumimoji="1" lang="en-US" altLang="zh-CN" dirty="0"/>
              <a:t>outlier</a:t>
            </a:r>
            <a:endParaRPr kumimoji="1" lang="zh-CN" altLang="en-US" dirty="0"/>
          </a:p>
        </p:txBody>
      </p:sp>
      <p:sp>
        <p:nvSpPr>
          <p:cNvPr id="3" name="内容占位符 2">
            <a:extLst>
              <a:ext uri="{FF2B5EF4-FFF2-40B4-BE49-F238E27FC236}">
                <a16:creationId xmlns:a16="http://schemas.microsoft.com/office/drawing/2014/main" id="{65BB0C98-2FB0-7B67-D6FF-D2D807EDFEB2}"/>
              </a:ext>
            </a:extLst>
          </p:cNvPr>
          <p:cNvSpPr>
            <a:spLocks noGrp="1"/>
          </p:cNvSpPr>
          <p:nvPr>
            <p:ph idx="1"/>
          </p:nvPr>
        </p:nvSpPr>
        <p:spPr>
          <a:xfrm>
            <a:off x="4627084" y="365125"/>
            <a:ext cx="6726716" cy="1671227"/>
          </a:xfrm>
        </p:spPr>
        <p:txBody>
          <a:bodyPr/>
          <a:lstStyle/>
          <a:p>
            <a:r>
              <a:rPr kumimoji="1" lang="en-US" altLang="zh-CN" dirty="0"/>
              <a:t>In statistics, an outlier is a data point that differs significantly from other observations.</a:t>
            </a:r>
            <a:endParaRPr kumimoji="1" lang="zh-CN" altLang="en-US" dirty="0"/>
          </a:p>
        </p:txBody>
      </p:sp>
      <p:sp>
        <p:nvSpPr>
          <p:cNvPr id="5" name="文本框 4">
            <a:extLst>
              <a:ext uri="{FF2B5EF4-FFF2-40B4-BE49-F238E27FC236}">
                <a16:creationId xmlns:a16="http://schemas.microsoft.com/office/drawing/2014/main" id="{5D66E964-DBC8-5149-D49A-ECDF2591CB67}"/>
              </a:ext>
            </a:extLst>
          </p:cNvPr>
          <p:cNvSpPr txBox="1"/>
          <p:nvPr/>
        </p:nvSpPr>
        <p:spPr>
          <a:xfrm>
            <a:off x="3573848" y="3244334"/>
            <a:ext cx="4416594" cy="369332"/>
          </a:xfrm>
          <a:prstGeom prst="rect">
            <a:avLst/>
          </a:prstGeom>
          <a:noFill/>
        </p:spPr>
        <p:txBody>
          <a:bodyPr wrap="none" rtlCol="0">
            <a:spAutoFit/>
          </a:bodyPr>
          <a:lstStyle/>
          <a:p>
            <a:r>
              <a:rPr kumimoji="1" lang="en-US" altLang="zh-CN" dirty="0"/>
              <a:t>1</a:t>
            </a:r>
            <a:r>
              <a:rPr kumimoji="1" lang="zh-CN" altLang="en-US" dirty="0"/>
              <a:t>，</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a:t>
            </a:r>
            <a:r>
              <a:rPr kumimoji="1" lang="en-US" altLang="zh-CN" dirty="0"/>
              <a:t>4</a:t>
            </a:r>
            <a:r>
              <a:rPr kumimoji="1" lang="zh-CN" altLang="en-US" dirty="0"/>
              <a:t>，</a:t>
            </a:r>
            <a:r>
              <a:rPr kumimoji="1" lang="en-US" altLang="zh-CN" dirty="0"/>
              <a:t>5</a:t>
            </a:r>
            <a:r>
              <a:rPr kumimoji="1" lang="zh-CN" altLang="en-US" dirty="0"/>
              <a:t>，</a:t>
            </a:r>
            <a:r>
              <a:rPr kumimoji="1" lang="en-US" altLang="zh-CN" dirty="0"/>
              <a:t>6</a:t>
            </a:r>
            <a:r>
              <a:rPr kumimoji="1" lang="zh-CN" altLang="en-US" dirty="0"/>
              <a:t>，</a:t>
            </a:r>
            <a:r>
              <a:rPr kumimoji="1" lang="en-US" altLang="zh-CN" dirty="0"/>
              <a:t>7</a:t>
            </a:r>
            <a:r>
              <a:rPr kumimoji="1" lang="zh-CN" altLang="en-US" dirty="0"/>
              <a:t>，</a:t>
            </a:r>
            <a:r>
              <a:rPr kumimoji="1" lang="en-US" altLang="zh-CN" dirty="0"/>
              <a:t>8</a:t>
            </a:r>
            <a:r>
              <a:rPr kumimoji="1" lang="zh-CN" altLang="en-US" dirty="0"/>
              <a:t>，</a:t>
            </a:r>
            <a:r>
              <a:rPr kumimoji="1" lang="en-US" altLang="zh-CN" dirty="0"/>
              <a:t>9</a:t>
            </a:r>
            <a:r>
              <a:rPr kumimoji="1" lang="zh-CN" altLang="en-US" dirty="0"/>
              <a:t>，</a:t>
            </a:r>
            <a:r>
              <a:rPr kumimoji="1" lang="en-US" altLang="zh-CN" dirty="0"/>
              <a:t>10000</a:t>
            </a:r>
          </a:p>
        </p:txBody>
      </p:sp>
      <p:sp>
        <p:nvSpPr>
          <p:cNvPr id="6" name="椭圆 5">
            <a:extLst>
              <a:ext uri="{FF2B5EF4-FFF2-40B4-BE49-F238E27FC236}">
                <a16:creationId xmlns:a16="http://schemas.microsoft.com/office/drawing/2014/main" id="{6D27E1D0-B2A9-2688-55B3-466DD67D1803}"/>
              </a:ext>
            </a:extLst>
          </p:cNvPr>
          <p:cNvSpPr/>
          <p:nvPr/>
        </p:nvSpPr>
        <p:spPr>
          <a:xfrm>
            <a:off x="7105880" y="3117773"/>
            <a:ext cx="884562" cy="638979"/>
          </a:xfrm>
          <a:prstGeom prst="ellipse">
            <a:avLst/>
          </a:prstGeom>
          <a:noFill/>
          <a:ln w="222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zh-CN" altLang="en-US"/>
          </a:p>
        </p:txBody>
      </p:sp>
    </p:spTree>
    <p:extLst>
      <p:ext uri="{BB962C8B-B14F-4D97-AF65-F5344CB8AC3E}">
        <p14:creationId xmlns:p14="http://schemas.microsoft.com/office/powerpoint/2010/main" val="553621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A0608-44B1-8A7C-97B5-F6C361D406D5}"/>
              </a:ext>
            </a:extLst>
          </p:cNvPr>
          <p:cNvSpPr>
            <a:spLocks noGrp="1"/>
          </p:cNvSpPr>
          <p:nvPr>
            <p:ph type="title"/>
          </p:nvPr>
        </p:nvSpPr>
        <p:spPr/>
        <p:txBody>
          <a:bodyPr/>
          <a:lstStyle/>
          <a:p>
            <a:r>
              <a:rPr kumimoji="1" lang="en-US" altLang="zh-CN" dirty="0"/>
              <a:t>finding outlier</a:t>
            </a:r>
            <a:endParaRPr kumimoji="1" lang="zh-CN" altLang="en-US" dirty="0"/>
          </a:p>
        </p:txBody>
      </p:sp>
      <p:pic>
        <p:nvPicPr>
          <p:cNvPr id="4" name="图形 3">
            <a:extLst>
              <a:ext uri="{FF2B5EF4-FFF2-40B4-BE49-F238E27FC236}">
                <a16:creationId xmlns:a16="http://schemas.microsoft.com/office/drawing/2014/main" id="{059719FD-0096-5798-2741-5A1436D567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925676"/>
            <a:ext cx="10156634" cy="4273069"/>
          </a:xfrm>
          <a:prstGeom prst="rect">
            <a:avLst/>
          </a:prstGeom>
        </p:spPr>
      </p:pic>
    </p:spTree>
    <p:extLst>
      <p:ext uri="{BB962C8B-B14F-4D97-AF65-F5344CB8AC3E}">
        <p14:creationId xmlns:p14="http://schemas.microsoft.com/office/powerpoint/2010/main" val="1313245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A0608-44B1-8A7C-97B5-F6C361D406D5}"/>
              </a:ext>
            </a:extLst>
          </p:cNvPr>
          <p:cNvSpPr>
            <a:spLocks noGrp="1"/>
          </p:cNvSpPr>
          <p:nvPr>
            <p:ph type="title"/>
          </p:nvPr>
        </p:nvSpPr>
        <p:spPr/>
        <p:txBody>
          <a:bodyPr/>
          <a:lstStyle/>
          <a:p>
            <a:r>
              <a:rPr kumimoji="1" lang="en-US" altLang="zh-CN" dirty="0"/>
              <a:t>locating outlier</a:t>
            </a:r>
            <a:endParaRPr kumimoji="1" lang="zh-CN" altLang="en-US" dirty="0"/>
          </a:p>
        </p:txBody>
      </p:sp>
      <p:sp>
        <p:nvSpPr>
          <p:cNvPr id="5" name="内容占位符 4">
            <a:extLst>
              <a:ext uri="{FF2B5EF4-FFF2-40B4-BE49-F238E27FC236}">
                <a16:creationId xmlns:a16="http://schemas.microsoft.com/office/drawing/2014/main" id="{52FFBB09-1840-11C1-DFCE-0955E6FD6B2E}"/>
              </a:ext>
            </a:extLst>
          </p:cNvPr>
          <p:cNvSpPr>
            <a:spLocks noGrp="1"/>
          </p:cNvSpPr>
          <p:nvPr>
            <p:ph idx="1"/>
          </p:nvPr>
        </p:nvSpPr>
        <p:spPr/>
        <p:txBody>
          <a:bodyPr/>
          <a:lstStyle/>
          <a:p>
            <a:r>
              <a:rPr lang="en-US" altLang="zh-CN" dirty="0"/>
              <a:t>Mark outliers with an asterisk on a box plot.</a:t>
            </a:r>
          </a:p>
          <a:p>
            <a:r>
              <a:rPr lang="en-US" altLang="zh-CN" dirty="0"/>
              <a:t>Each whisker extends to the last value that is not an outlier</a:t>
            </a:r>
            <a:endParaRPr lang="zh-CN" altLang="en-US" dirty="0"/>
          </a:p>
        </p:txBody>
      </p:sp>
      <p:pic>
        <p:nvPicPr>
          <p:cNvPr id="6" name="图片 5">
            <a:extLst>
              <a:ext uri="{FF2B5EF4-FFF2-40B4-BE49-F238E27FC236}">
                <a16:creationId xmlns:a16="http://schemas.microsoft.com/office/drawing/2014/main" id="{631799ED-0BF6-970A-83F4-B7ECD5D7A2F9}"/>
              </a:ext>
            </a:extLst>
          </p:cNvPr>
          <p:cNvPicPr>
            <a:picLocks noChangeAspect="1"/>
          </p:cNvPicPr>
          <p:nvPr/>
        </p:nvPicPr>
        <p:blipFill>
          <a:blip r:embed="rId2"/>
          <a:stretch>
            <a:fillRect/>
          </a:stretch>
        </p:blipFill>
        <p:spPr>
          <a:xfrm>
            <a:off x="1742467" y="3101056"/>
            <a:ext cx="8707065" cy="1800476"/>
          </a:xfrm>
          <a:prstGeom prst="rect">
            <a:avLst/>
          </a:prstGeom>
        </p:spPr>
      </p:pic>
    </p:spTree>
    <p:extLst>
      <p:ext uri="{BB962C8B-B14F-4D97-AF65-F5344CB8AC3E}">
        <p14:creationId xmlns:p14="http://schemas.microsoft.com/office/powerpoint/2010/main" val="3577482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55F58684-8FD8-C9A0-7F02-2A113A71A034}"/>
              </a:ext>
            </a:extLst>
          </p:cNvPr>
          <p:cNvPicPr>
            <a:picLocks noChangeAspect="1"/>
          </p:cNvPicPr>
          <p:nvPr/>
        </p:nvPicPr>
        <p:blipFill>
          <a:blip r:embed="rId2"/>
          <a:stretch>
            <a:fillRect/>
          </a:stretch>
        </p:blipFill>
        <p:spPr>
          <a:xfrm>
            <a:off x="0" y="0"/>
            <a:ext cx="12311714" cy="1312634"/>
          </a:xfrm>
          <a:prstGeom prst="rect">
            <a:avLst/>
          </a:prstGeom>
        </p:spPr>
      </p:pic>
      <p:pic>
        <p:nvPicPr>
          <p:cNvPr id="5" name="图片 4" descr="文本&#10;&#10;描述已自动生成">
            <a:extLst>
              <a:ext uri="{FF2B5EF4-FFF2-40B4-BE49-F238E27FC236}">
                <a16:creationId xmlns:a16="http://schemas.microsoft.com/office/drawing/2014/main" id="{BE82D11F-A9FA-BD09-6579-A788E546C565}"/>
              </a:ext>
            </a:extLst>
          </p:cNvPr>
          <p:cNvPicPr>
            <a:picLocks noChangeAspect="1"/>
          </p:cNvPicPr>
          <p:nvPr/>
        </p:nvPicPr>
        <p:blipFill>
          <a:blip r:embed="rId3"/>
          <a:stretch>
            <a:fillRect/>
          </a:stretch>
        </p:blipFill>
        <p:spPr>
          <a:xfrm>
            <a:off x="1262961" y="1441611"/>
            <a:ext cx="9666071" cy="5196441"/>
          </a:xfrm>
          <a:prstGeom prst="rect">
            <a:avLst/>
          </a:prstGeom>
        </p:spPr>
      </p:pic>
    </p:spTree>
    <p:extLst>
      <p:ext uri="{BB962C8B-B14F-4D97-AF65-F5344CB8AC3E}">
        <p14:creationId xmlns:p14="http://schemas.microsoft.com/office/powerpoint/2010/main" val="279409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B68E2-549D-FF03-53EA-B1413890A837}"/>
              </a:ext>
            </a:extLst>
          </p:cNvPr>
          <p:cNvSpPr>
            <a:spLocks noGrp="1"/>
          </p:cNvSpPr>
          <p:nvPr>
            <p:ph type="title"/>
          </p:nvPr>
        </p:nvSpPr>
        <p:spPr/>
        <p:txBody>
          <a:bodyPr/>
          <a:lstStyle/>
          <a:p>
            <a:r>
              <a:rPr kumimoji="1" lang="en-US" altLang="zh-CN" dirty="0"/>
              <a:t>How to solve this kind of problems?</a:t>
            </a:r>
            <a:endParaRPr kumimoji="1" lang="zh-CN" altLang="en-US" dirty="0"/>
          </a:p>
        </p:txBody>
      </p:sp>
      <p:sp>
        <p:nvSpPr>
          <p:cNvPr id="3" name="内容占位符 2">
            <a:extLst>
              <a:ext uri="{FF2B5EF4-FFF2-40B4-BE49-F238E27FC236}">
                <a16:creationId xmlns:a16="http://schemas.microsoft.com/office/drawing/2014/main" id="{A2C87CA2-88A1-995C-A89C-35417672A20A}"/>
              </a:ext>
            </a:extLst>
          </p:cNvPr>
          <p:cNvSpPr>
            <a:spLocks noGrp="1"/>
          </p:cNvSpPr>
          <p:nvPr>
            <p:ph idx="1"/>
          </p:nvPr>
        </p:nvSpPr>
        <p:spPr/>
        <p:txBody>
          <a:bodyPr>
            <a:normAutofit/>
          </a:bodyPr>
          <a:lstStyle/>
          <a:p>
            <a:pPr marL="0" indent="0">
              <a:buNone/>
            </a:pPr>
            <a:r>
              <a:rPr kumimoji="1" lang="en-US" altLang="zh-CN" dirty="0"/>
              <a:t>1. </a:t>
            </a:r>
            <a:r>
              <a:rPr kumimoji="1" lang="zh-CN" altLang="en-US" dirty="0"/>
              <a:t>将这些数据从小到大排列</a:t>
            </a:r>
          </a:p>
          <a:p>
            <a:pPr marL="0" indent="0">
              <a:buNone/>
            </a:pPr>
            <a:r>
              <a:rPr kumimoji="1" lang="en-US" altLang="zh-CN" dirty="0"/>
              <a:t>2. </a:t>
            </a:r>
            <a:r>
              <a:rPr kumimoji="1" lang="zh-CN" altLang="en-US" dirty="0"/>
              <a:t>找出</a:t>
            </a:r>
            <a:r>
              <a:rPr kumimoji="1" lang="en-US" altLang="zh-CN" dirty="0"/>
              <a:t>min</a:t>
            </a:r>
            <a:r>
              <a:rPr kumimoji="1" lang="zh-CN" altLang="en-US" dirty="0"/>
              <a:t>，</a:t>
            </a:r>
            <a:r>
              <a:rPr kumimoji="1" lang="en-US" altLang="zh-CN" dirty="0"/>
              <a:t>Q1</a:t>
            </a:r>
            <a:r>
              <a:rPr kumimoji="1" lang="zh-CN" altLang="en-US" dirty="0"/>
              <a:t>，</a:t>
            </a:r>
            <a:r>
              <a:rPr kumimoji="1" lang="en-US" altLang="zh-CN" dirty="0"/>
              <a:t>median</a:t>
            </a:r>
            <a:r>
              <a:rPr kumimoji="1" lang="zh-CN" altLang="en-US" dirty="0"/>
              <a:t>，</a:t>
            </a:r>
            <a:r>
              <a:rPr kumimoji="1" lang="en-US" altLang="zh-CN" dirty="0"/>
              <a:t>Q3</a:t>
            </a:r>
            <a:r>
              <a:rPr kumimoji="1" lang="zh-CN" altLang="en-US" dirty="0"/>
              <a:t>，</a:t>
            </a:r>
            <a:r>
              <a:rPr kumimoji="1" lang="en-US" altLang="zh-CN" dirty="0"/>
              <a:t>max</a:t>
            </a:r>
            <a:r>
              <a:rPr kumimoji="1" lang="zh-CN" altLang="en-US" dirty="0"/>
              <a:t>，</a:t>
            </a:r>
            <a:r>
              <a:rPr kumimoji="1" lang="en-US" altLang="zh-CN" dirty="0"/>
              <a:t>IQR</a:t>
            </a:r>
          </a:p>
          <a:p>
            <a:pPr marL="0" indent="0">
              <a:buNone/>
            </a:pPr>
            <a:r>
              <a:rPr kumimoji="1" lang="en-US" altLang="zh-CN" dirty="0"/>
              <a:t>3. </a:t>
            </a:r>
            <a:r>
              <a:rPr kumimoji="1" lang="zh-CN" altLang="en-US" dirty="0"/>
              <a:t>算出</a:t>
            </a:r>
            <a:r>
              <a:rPr kumimoji="1" lang="en-US" altLang="zh-CN" dirty="0"/>
              <a:t>upper boundary</a:t>
            </a:r>
            <a:r>
              <a:rPr kumimoji="1" lang="zh-CN" altLang="en-US" dirty="0"/>
              <a:t>和</a:t>
            </a:r>
            <a:r>
              <a:rPr kumimoji="1" lang="en-US" altLang="zh-CN" dirty="0"/>
              <a:t>lower boundary</a:t>
            </a:r>
          </a:p>
          <a:p>
            <a:pPr marL="0" indent="0">
              <a:buNone/>
            </a:pPr>
            <a:r>
              <a:rPr kumimoji="1" lang="en-US" altLang="zh-CN" dirty="0"/>
              <a:t>4. </a:t>
            </a:r>
            <a:r>
              <a:rPr kumimoji="1" lang="zh-CN" altLang="en-US" dirty="0"/>
              <a:t>看有没有</a:t>
            </a:r>
            <a:r>
              <a:rPr kumimoji="1" lang="en-US" altLang="zh-CN" dirty="0"/>
              <a:t>outliers</a:t>
            </a:r>
          </a:p>
          <a:p>
            <a:pPr marL="0" indent="0">
              <a:buNone/>
            </a:pPr>
            <a:r>
              <a:rPr kumimoji="1" lang="en-US" altLang="zh-CN" dirty="0"/>
              <a:t>5. </a:t>
            </a:r>
            <a:r>
              <a:rPr kumimoji="1" lang="zh-CN" altLang="en-US" dirty="0"/>
              <a:t>画</a:t>
            </a:r>
            <a:r>
              <a:rPr kumimoji="1" lang="en-US" altLang="zh-CN" dirty="0"/>
              <a:t>box plot</a:t>
            </a:r>
            <a:r>
              <a:rPr kumimoji="1" lang="zh-CN" altLang="en-US" dirty="0"/>
              <a:t>（</a:t>
            </a:r>
            <a:r>
              <a:rPr kumimoji="1" lang="en-US" altLang="zh-CN" dirty="0"/>
              <a:t>outliers</a:t>
            </a:r>
            <a:r>
              <a:rPr kumimoji="1" lang="zh-CN" altLang="en-US" dirty="0"/>
              <a:t>用*表示，不在</a:t>
            </a:r>
            <a:r>
              <a:rPr kumimoji="1" lang="en-US" altLang="zh-CN" dirty="0"/>
              <a:t>lower whisker</a:t>
            </a:r>
            <a:r>
              <a:rPr kumimoji="1" lang="zh-CN" altLang="en-US" dirty="0"/>
              <a:t>和</a:t>
            </a:r>
            <a:r>
              <a:rPr kumimoji="1" lang="en-US" altLang="zh-CN" dirty="0"/>
              <a:t>upper whisker</a:t>
            </a:r>
            <a:r>
              <a:rPr kumimoji="1" lang="zh-CN" altLang="en-US" dirty="0"/>
              <a:t>内）</a:t>
            </a:r>
          </a:p>
        </p:txBody>
      </p:sp>
    </p:spTree>
    <p:extLst>
      <p:ext uri="{BB962C8B-B14F-4D97-AF65-F5344CB8AC3E}">
        <p14:creationId xmlns:p14="http://schemas.microsoft.com/office/powerpoint/2010/main" val="29840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应用程序&#10;&#10;描述已自动生成">
            <a:extLst>
              <a:ext uri="{FF2B5EF4-FFF2-40B4-BE49-F238E27FC236}">
                <a16:creationId xmlns:a16="http://schemas.microsoft.com/office/drawing/2014/main" id="{07C60BF7-C6E5-F96E-C6D1-05A6A6AD6944}"/>
              </a:ext>
            </a:extLst>
          </p:cNvPr>
          <p:cNvPicPr>
            <a:picLocks noChangeAspect="1"/>
          </p:cNvPicPr>
          <p:nvPr/>
        </p:nvPicPr>
        <p:blipFill>
          <a:blip r:embed="rId2"/>
          <a:stretch>
            <a:fillRect/>
          </a:stretch>
        </p:blipFill>
        <p:spPr>
          <a:xfrm>
            <a:off x="638012" y="0"/>
            <a:ext cx="10915976" cy="3736279"/>
          </a:xfrm>
          <a:prstGeom prst="rect">
            <a:avLst/>
          </a:prstGeom>
        </p:spPr>
      </p:pic>
      <p:sp>
        <p:nvSpPr>
          <p:cNvPr id="6" name="文本框 5">
            <a:extLst>
              <a:ext uri="{FF2B5EF4-FFF2-40B4-BE49-F238E27FC236}">
                <a16:creationId xmlns:a16="http://schemas.microsoft.com/office/drawing/2014/main" id="{AFCC6B96-AF6D-ACA2-6F4B-7BC8948A127C}"/>
              </a:ext>
            </a:extLst>
          </p:cNvPr>
          <p:cNvSpPr txBox="1"/>
          <p:nvPr/>
        </p:nvSpPr>
        <p:spPr>
          <a:xfrm>
            <a:off x="1047182" y="3704122"/>
            <a:ext cx="10097636" cy="2308324"/>
          </a:xfrm>
          <a:prstGeom prst="rect">
            <a:avLst/>
          </a:prstGeom>
          <a:noFill/>
        </p:spPr>
        <p:txBody>
          <a:bodyPr wrap="none" rtlCol="0">
            <a:spAutoFit/>
          </a:bodyPr>
          <a:lstStyle/>
          <a:p>
            <a:r>
              <a:rPr kumimoji="1" lang="en-US" altLang="zh-CN" sz="2400" dirty="0"/>
              <a:t>3, 5, 6, 7, 7, 8, 8, 9, 9, 9, 10, 10, 10, 11, 11, 12, 12, 13, 13, 13, 14, 14, 16, 18, 22</a:t>
            </a:r>
          </a:p>
          <a:p>
            <a:endParaRPr kumimoji="1" lang="en-US" altLang="zh-CN" sz="2400" dirty="0"/>
          </a:p>
          <a:p>
            <a:r>
              <a:rPr kumimoji="1" lang="en-US" altLang="zh-CN" sz="2400" dirty="0"/>
              <a:t>a. median = 10, Q1 =  8, Q3 = 13</a:t>
            </a:r>
          </a:p>
          <a:p>
            <a:r>
              <a:rPr kumimoji="1" lang="en-US" altLang="zh-CN" sz="2400" dirty="0"/>
              <a:t>b. IQR = Q3 – Q1 = 5</a:t>
            </a:r>
          </a:p>
          <a:p>
            <a:r>
              <a:rPr kumimoji="1" lang="en-US" altLang="zh-CN" sz="2400" dirty="0"/>
              <a:t>c. upper boundary = 13 + 1.5*5 = 20.5, </a:t>
            </a:r>
          </a:p>
          <a:p>
            <a:r>
              <a:rPr kumimoji="1" lang="en-US" altLang="zh-CN" sz="2400" dirty="0"/>
              <a:t>    lower boundary = 8 – 1.5*5 = 0.5</a:t>
            </a:r>
          </a:p>
        </p:txBody>
      </p:sp>
    </p:spTree>
    <p:extLst>
      <p:ext uri="{BB962C8B-B14F-4D97-AF65-F5344CB8AC3E}">
        <p14:creationId xmlns:p14="http://schemas.microsoft.com/office/powerpoint/2010/main" val="213725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1381</TotalTime>
  <Words>681</Words>
  <Application>Microsoft Macintosh PowerPoint</Application>
  <PresentationFormat>宽屏</PresentationFormat>
  <Paragraphs>63</Paragraphs>
  <Slides>21</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等线</vt:lpstr>
      <vt:lpstr>ali-55</vt:lpstr>
      <vt:lpstr>Arial</vt:lpstr>
      <vt:lpstr>Arial Black</vt:lpstr>
      <vt:lpstr>Cambria</vt:lpstr>
      <vt:lpstr>Office 主题​​</vt:lpstr>
      <vt:lpstr>The Presentation</vt:lpstr>
      <vt:lpstr>PowerPoint 演示文稿</vt:lpstr>
      <vt:lpstr>uncertainty</vt:lpstr>
      <vt:lpstr>outlier</vt:lpstr>
      <vt:lpstr>finding outlier</vt:lpstr>
      <vt:lpstr>locating outlier</vt:lpstr>
      <vt:lpstr>PowerPoint 演示文稿</vt:lpstr>
      <vt:lpstr>How to solve this kind of problems?</vt:lpstr>
      <vt:lpstr>PowerPoint 演示文稿</vt:lpstr>
      <vt:lpstr>PowerPoint 演示文稿</vt:lpstr>
      <vt:lpstr>PowerPoint 演示文稿</vt:lpstr>
      <vt:lpstr>Visualization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Outliers? Outliers!</vt:lpstr>
      <vt:lpstr>Outliers? Outliers!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Presentation</dc:title>
  <dc:creator>YIHENG ZHANG</dc:creator>
  <cp:lastModifiedBy>YIHENG ZHANG</cp:lastModifiedBy>
  <cp:revision>9</cp:revision>
  <dcterms:created xsi:type="dcterms:W3CDTF">2023-05-08T07:03:15Z</dcterms:created>
  <dcterms:modified xsi:type="dcterms:W3CDTF">2023-05-09T06:04:49Z</dcterms:modified>
</cp:coreProperties>
</file>